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0" r:id="rId3"/>
    <p:sldId id="919" r:id="rId5"/>
    <p:sldId id="920" r:id="rId6"/>
    <p:sldId id="921" r:id="rId7"/>
    <p:sldId id="922" r:id="rId8"/>
    <p:sldId id="923" r:id="rId9"/>
    <p:sldId id="924" r:id="rId10"/>
    <p:sldId id="925" r:id="rId11"/>
    <p:sldId id="926" r:id="rId12"/>
    <p:sldId id="927" r:id="rId13"/>
    <p:sldId id="928" r:id="rId14"/>
    <p:sldId id="929" r:id="rId15"/>
    <p:sldId id="930" r:id="rId16"/>
    <p:sldId id="931" r:id="rId17"/>
    <p:sldId id="932" r:id="rId18"/>
    <p:sldId id="933" r:id="rId19"/>
    <p:sldId id="934" r:id="rId20"/>
    <p:sldId id="935" r:id="rId21"/>
    <p:sldId id="936" r:id="rId22"/>
    <p:sldId id="950" r:id="rId23"/>
    <p:sldId id="952" r:id="rId24"/>
    <p:sldId id="953" r:id="rId25"/>
    <p:sldId id="954" r:id="rId26"/>
    <p:sldId id="955" r:id="rId27"/>
    <p:sldId id="956" r:id="rId28"/>
    <p:sldId id="957" r:id="rId29"/>
    <p:sldId id="958" r:id="rId30"/>
    <p:sldId id="959" r:id="rId31"/>
    <p:sldId id="960" r:id="rId32"/>
    <p:sldId id="961" r:id="rId33"/>
    <p:sldId id="963" r:id="rId34"/>
    <p:sldId id="962" r:id="rId35"/>
    <p:sldId id="964" r:id="rId36"/>
    <p:sldId id="965" r:id="rId37"/>
    <p:sldId id="966" r:id="rId38"/>
    <p:sldId id="968" r:id="rId39"/>
    <p:sldId id="969" r:id="rId40"/>
    <p:sldId id="971" r:id="rId41"/>
    <p:sldId id="972" r:id="rId42"/>
    <p:sldId id="973" r:id="rId43"/>
    <p:sldId id="974" r:id="rId44"/>
    <p:sldId id="975" r:id="rId45"/>
    <p:sldId id="976" r:id="rId46"/>
    <p:sldId id="977" r:id="rId47"/>
    <p:sldId id="978" r:id="rId48"/>
    <p:sldId id="979" r:id="rId49"/>
    <p:sldId id="980" r:id="rId50"/>
    <p:sldId id="981" r:id="rId51"/>
    <p:sldId id="982" r:id="rId52"/>
    <p:sldId id="983" r:id="rId53"/>
    <p:sldId id="984" r:id="rId54"/>
    <p:sldId id="985" r:id="rId55"/>
    <p:sldId id="986" r:id="rId56"/>
    <p:sldId id="987" r:id="rId57"/>
    <p:sldId id="988" r:id="rId58"/>
    <p:sldId id="989" r:id="rId59"/>
    <p:sldId id="990" r:id="rId60"/>
    <p:sldId id="991" r:id="rId61"/>
    <p:sldId id="992" r:id="rId62"/>
    <p:sldId id="993" r:id="rId63"/>
    <p:sldId id="994" r:id="rId64"/>
    <p:sldId id="995" r:id="rId65"/>
    <p:sldId id="996" r:id="rId66"/>
    <p:sldId id="997" r:id="rId67"/>
    <p:sldId id="998" r:id="rId68"/>
    <p:sldId id="999" r:id="rId69"/>
    <p:sldId id="1000" r:id="rId70"/>
    <p:sldId id="1001" r:id="rId71"/>
    <p:sldId id="1002" r:id="rId72"/>
    <p:sldId id="1003" r:id="rId73"/>
    <p:sldId id="1004" r:id="rId74"/>
    <p:sldId id="1005" r:id="rId75"/>
    <p:sldId id="1006" r:id="rId76"/>
    <p:sldId id="1007" r:id="rId77"/>
    <p:sldId id="1008" r:id="rId78"/>
    <p:sldId id="1009" r:id="rId79"/>
    <p:sldId id="1010" r:id="rId80"/>
    <p:sldId id="1011" r:id="rId81"/>
    <p:sldId id="1012" r:id="rId82"/>
    <p:sldId id="1013" r:id="rId83"/>
    <p:sldId id="1014" r:id="rId84"/>
    <p:sldId id="1015" r:id="rId85"/>
    <p:sldId id="1016" r:id="rId86"/>
    <p:sldId id="1017" r:id="rId87"/>
    <p:sldId id="1019" r:id="rId88"/>
    <p:sldId id="1020" r:id="rId89"/>
    <p:sldId id="1021" r:id="rId90"/>
    <p:sldId id="1022" r:id="rId91"/>
    <p:sldId id="1023" r:id="rId92"/>
    <p:sldId id="1024" r:id="rId93"/>
    <p:sldId id="1026" r:id="rId94"/>
    <p:sldId id="1025" r:id="rId95"/>
    <p:sldId id="1027" r:id="rId96"/>
    <p:sldId id="1028" r:id="rId97"/>
    <p:sldId id="1029" r:id="rId98"/>
    <p:sldId id="1030" r:id="rId99"/>
    <p:sldId id="1031" r:id="rId100"/>
    <p:sldId id="1032" r:id="rId101"/>
    <p:sldId id="1033" r:id="rId102"/>
    <p:sldId id="1034" r:id="rId103"/>
    <p:sldId id="1035" r:id="rId104"/>
    <p:sldId id="1036" r:id="rId105"/>
    <p:sldId id="1037" r:id="rId106"/>
    <p:sldId id="1041" r:id="rId107"/>
    <p:sldId id="1038" r:id="rId108"/>
    <p:sldId id="1043" r:id="rId109"/>
    <p:sldId id="1044" r:id="rId110"/>
    <p:sldId id="1045" r:id="rId111"/>
    <p:sldId id="1046" r:id="rId112"/>
    <p:sldId id="1047" r:id="rId113"/>
    <p:sldId id="1048" r:id="rId114"/>
    <p:sldId id="1049" r:id="rId115"/>
    <p:sldId id="1050" r:id="rId116"/>
    <p:sldId id="1042" r:id="rId117"/>
    <p:sldId id="1039" r:id="rId118"/>
    <p:sldId id="1040" r:id="rId119"/>
    <p:sldId id="1051" r:id="rId120"/>
    <p:sldId id="1052" r:id="rId121"/>
    <p:sldId id="1053" r:id="rId122"/>
    <p:sldId id="1054" r:id="rId123"/>
    <p:sldId id="1055" r:id="rId124"/>
    <p:sldId id="1056" r:id="rId125"/>
    <p:sldId id="1057" r:id="rId126"/>
    <p:sldId id="1058" r:id="rId127"/>
    <p:sldId id="1059" r:id="rId128"/>
    <p:sldId id="1060" r:id="rId129"/>
    <p:sldId id="1061" r:id="rId130"/>
    <p:sldId id="1062" r:id="rId131"/>
    <p:sldId id="1063" r:id="rId132"/>
    <p:sldId id="1064" r:id="rId133"/>
    <p:sldId id="1065" r:id="rId134"/>
    <p:sldId id="1066" r:id="rId135"/>
    <p:sldId id="1067" r:id="rId136"/>
    <p:sldId id="1068" r:id="rId137"/>
    <p:sldId id="1069" r:id="rId138"/>
    <p:sldId id="1070" r:id="rId139"/>
    <p:sldId id="1071" r:id="rId140"/>
    <p:sldId id="1072" r:id="rId141"/>
    <p:sldId id="1073" r:id="rId142"/>
    <p:sldId id="1074" r:id="rId143"/>
    <p:sldId id="1075" r:id="rId144"/>
    <p:sldId id="1076" r:id="rId145"/>
    <p:sldId id="1077" r:id="rId146"/>
    <p:sldId id="1078" r:id="rId147"/>
    <p:sldId id="1079" r:id="rId148"/>
    <p:sldId id="1080" r:id="rId149"/>
    <p:sldId id="1081" r:id="rId150"/>
    <p:sldId id="1082" r:id="rId151"/>
    <p:sldId id="1083" r:id="rId152"/>
    <p:sldId id="1084" r:id="rId153"/>
    <p:sldId id="1085" r:id="rId154"/>
    <p:sldId id="1086" r:id="rId155"/>
    <p:sldId id="1088" r:id="rId156"/>
    <p:sldId id="1087" r:id="rId157"/>
    <p:sldId id="1089" r:id="rId158"/>
    <p:sldId id="1090" r:id="rId159"/>
    <p:sldId id="1091" r:id="rId160"/>
    <p:sldId id="1092" r:id="rId161"/>
    <p:sldId id="1093" r:id="rId162"/>
    <p:sldId id="1094" r:id="rId163"/>
    <p:sldId id="1095" r:id="rId164"/>
  </p:sldIdLst>
  <p:sldSz cx="12192000" cy="6858000"/>
  <p:notesSz cx="6858000" cy="9144000"/>
  <p:custDataLst>
    <p:tags r:id="rId1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5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6681" autoAdjust="0"/>
  </p:normalViewPr>
  <p:slideViewPr>
    <p:cSldViewPr snapToGrid="0">
      <p:cViewPr varScale="1">
        <p:scale>
          <a:sx n="121" d="100"/>
          <a:sy n="121" d="100"/>
        </p:scale>
        <p:origin x="2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8" Type="http://schemas.openxmlformats.org/officeDocument/2006/relationships/tags" Target="tags/tag1.xml"/><Relationship Id="rId167" Type="http://schemas.openxmlformats.org/officeDocument/2006/relationships/tableStyles" Target="tableStyles.xml"/><Relationship Id="rId166" Type="http://schemas.openxmlformats.org/officeDocument/2006/relationships/viewProps" Target="viewProps.xml"/><Relationship Id="rId165" Type="http://schemas.openxmlformats.org/officeDocument/2006/relationships/presProps" Target="presProps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BE2F0-0317-4359-BCE6-23D1EE12BB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36AF88-D770-4C9F-9F3E-8894703432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538E9-EA56-4FDF-87E3-5883BD08B1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ChangeArrowheads="1"/>
          </p:cNvSpPr>
          <p:nvPr userDrawn="1"/>
        </p:nvSpPr>
        <p:spPr bwMode="auto">
          <a:xfrm>
            <a:off x="0" y="6585586"/>
            <a:ext cx="12192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Line 20"/>
          <p:cNvSpPr>
            <a:spLocks noChangeShapeType="1"/>
          </p:cNvSpPr>
          <p:nvPr userDrawn="1"/>
        </p:nvSpPr>
        <p:spPr bwMode="auto">
          <a:xfrm>
            <a:off x="0" y="6781800"/>
            <a:ext cx="12192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D6E29-4EE2-4EA2-AD2A-4A08C9857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5F998-6A7B-4A24-8E4C-E06A06D45E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7.png"/><Relationship Id="rId1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8.png"/><Relationship Id="rId1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9.png"/><Relationship Id="rId1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0.png"/><Relationship Id="rId1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1.png"/><Relationship Id="rId1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2.png"/><Relationship Id="rId1" Type="http://schemas.openxmlformats.org/officeDocument/2006/relationships/image" Target="../media/image1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hyperlink" Target="https://arxiv.org/pdf/1810.04805.pdf" TargetMode="External"/><Relationship Id="rId2" Type="http://schemas.openxmlformats.org/officeDocument/2006/relationships/image" Target="../media/image93.png"/><Relationship Id="rId1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4.png"/><Relationship Id="rId1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5.png"/><Relationship Id="rId1" Type="http://schemas.openxmlformats.org/officeDocument/2006/relationships/image" Target="../media/image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6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7.png"/><Relationship Id="rId1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8.png"/><Relationship Id="rId2" Type="http://schemas.openxmlformats.org/officeDocument/2006/relationships/hyperlink" Target="https://arxiv.org/pdf/1910.10683.pdf" TargetMode="External"/><Relationship Id="rId1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9.png"/><Relationship Id="rId1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0.png"/><Relationship Id="rId1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1.png"/><Relationship Id="rId1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2.png"/><Relationship Id="rId1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www.cs.ubc.ca/~amuham01/LING530/papers/radford2018improving.pdf" TargetMode="External"/><Relationship Id="rId1" Type="http://schemas.openxmlformats.org/officeDocument/2006/relationships/image" Target="../media/image1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3.png"/><Relationship Id="rId2" Type="http://schemas.openxmlformats.org/officeDocument/2006/relationships/hyperlink" Target="https://www.cs.ubc.ca/~amuham01/LING530/papers/radford2018improving.pdf" TargetMode="External"/><Relationship Id="rId1" Type="http://schemas.openxmlformats.org/officeDocument/2006/relationships/image" Target="../media/image1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4.png"/><Relationship Id="rId2" Type="http://schemas.openxmlformats.org/officeDocument/2006/relationships/hyperlink" Target="https://www.cs.ubc.ca/~amuham01/LING530/papers/radford2018improving.pdf" TargetMode="External"/><Relationship Id="rId1" Type="http://schemas.openxmlformats.org/officeDocument/2006/relationships/image" Target="../media/image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5.png"/><Relationship Id="rId1" Type="http://schemas.openxmlformats.org/officeDocument/2006/relationships/image" Target="../media/image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6.png"/><Relationship Id="rId1" Type="http://schemas.openxmlformats.org/officeDocument/2006/relationships/image" Target="../media/image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7.png"/><Relationship Id="rId1" Type="http://schemas.openxmlformats.org/officeDocument/2006/relationships/image" Target="../media/image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8.png"/><Relationship Id="rId1" Type="http://schemas.openxmlformats.org/officeDocument/2006/relationships/image" Target="../media/image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9.png"/><Relationship Id="rId1" Type="http://schemas.openxmlformats.org/officeDocument/2006/relationships/image" Target="../media/image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0.png"/><Relationship Id="rId1" Type="http://schemas.openxmlformats.org/officeDocument/2006/relationships/image" Target="../media/image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1.png"/><Relationship Id="rId1" Type="http://schemas.openxmlformats.org/officeDocument/2006/relationships/image" Target="../media/image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2.png"/><Relationship Id="rId1" Type="http://schemas.openxmlformats.org/officeDocument/2006/relationships/image" Target="../media/image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3.png"/><Relationship Id="rId1" Type="http://schemas.openxmlformats.org/officeDocument/2006/relationships/image" Target="../media/image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5.png"/><Relationship Id="rId1" Type="http://schemas.openxmlformats.org/officeDocument/2006/relationships/image" Target="../media/image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6.png"/><Relationship Id="rId1" Type="http://schemas.openxmlformats.org/officeDocument/2006/relationships/image" Target="../media/image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7.png"/><Relationship Id="rId1" Type="http://schemas.openxmlformats.org/officeDocument/2006/relationships/image" Target="../media/image1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9.png"/><Relationship Id="rId1" Type="http://schemas.openxmlformats.org/officeDocument/2006/relationships/image" Target="../media/image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0.png"/><Relationship Id="rId1" Type="http://schemas.openxmlformats.org/officeDocument/2006/relationships/image" Target="../media/image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1.png"/><Relationship Id="rId1" Type="http://schemas.openxmlformats.org/officeDocument/2006/relationships/image" Target="../media/image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2.png"/><Relationship Id="rId1" Type="http://schemas.openxmlformats.org/officeDocument/2006/relationships/image" Target="../media/image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3.png"/><Relationship Id="rId1" Type="http://schemas.openxmlformats.org/officeDocument/2006/relationships/image" Target="../media/image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5.png"/><Relationship Id="rId1" Type="http://schemas.openxmlformats.org/officeDocument/2006/relationships/image" Target="../media/image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6.png"/><Relationship Id="rId1" Type="http://schemas.openxmlformats.org/officeDocument/2006/relationships/image" Target="../media/image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7.png"/><Relationship Id="rId1" Type="http://schemas.openxmlformats.org/officeDocument/2006/relationships/image" Target="../media/image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8.png"/><Relationship Id="rId1" Type="http://schemas.openxmlformats.org/officeDocument/2006/relationships/image" Target="../media/image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9.png"/><Relationship Id="rId1" Type="http://schemas.openxmlformats.org/officeDocument/2006/relationships/image" Target="../media/image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0.png"/><Relationship Id="rId1" Type="http://schemas.openxmlformats.org/officeDocument/2006/relationships/image" Target="../media/image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1.png"/><Relationship Id="rId1" Type="http://schemas.openxmlformats.org/officeDocument/2006/relationships/image" Target="../media/image1.pn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3.png"/><Relationship Id="rId1" Type="http://schemas.openxmlformats.org/officeDocument/2006/relationships/image" Target="../media/image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5.png"/><Relationship Id="rId1" Type="http://schemas.openxmlformats.org/officeDocument/2006/relationships/image" Target="../media/image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1" Type="http://schemas.openxmlformats.org/officeDocument/2006/relationships/image" Target="../media/image13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7.png"/><Relationship Id="rId1" Type="http://schemas.openxmlformats.org/officeDocument/2006/relationships/image" Target="../media/image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8.png"/><Relationship Id="rId1" Type="http://schemas.openxmlformats.org/officeDocument/2006/relationships/image" Target="../media/image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9.png"/><Relationship Id="rId1" Type="http://schemas.openxmlformats.org/officeDocument/2006/relationships/image" Target="../media/image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0.png"/><Relationship Id="rId1" Type="http://schemas.openxmlformats.org/officeDocument/2006/relationships/image" Target="../media/image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1.png"/><Relationship Id="rId1" Type="http://schemas.openxmlformats.org/officeDocument/2006/relationships/image" Target="../media/image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2.png"/><Relationship Id="rId1" Type="http://schemas.openxmlformats.org/officeDocument/2006/relationships/image" Target="../media/image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hyperlink" Target="https://arxiv.org/abs/2404.16019" TargetMode="External"/><Relationship Id="rId2" Type="http://schemas.openxmlformats.org/officeDocument/2006/relationships/image" Target="../media/image145.png"/><Relationship Id="rId1" Type="http://schemas.openxmlformats.org/officeDocument/2006/relationships/image" Target="../media/image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1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1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0.png"/><Relationship Id="rId1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1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2.png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1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1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5.png"/><Relationship Id="rId1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6.png"/><Relationship Id="rId1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7.png"/><Relationship Id="rId1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hyperlink" Target="https://arxiv.org/abs/1803.02155" TargetMode="External"/><Relationship Id="rId2" Type="http://schemas.openxmlformats.org/officeDocument/2006/relationships/image" Target="../media/image68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9.png"/><Relationship Id="rId1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0.png"/><Relationship Id="rId1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1.png"/><Relationship Id="rId1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2.png"/><Relationship Id="rId1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3.png"/><Relationship Id="rId1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4.png"/><Relationship Id="rId1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5.png"/><Relationship Id="rId1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6.png"/><Relationship Id="rId1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7.png"/><Relationship Id="rId1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8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9.png"/><Relationship Id="rId1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0.png"/><Relationship Id="rId1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1.png"/><Relationship Id="rId1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2.png"/><Relationship Id="rId1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3.png"/><Relationship Id="rId1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hyperlink" Target="https://arxiv.org/pdf/1511.01432.pdf" TargetMode="External"/><Relationship Id="rId2" Type="http://schemas.openxmlformats.org/officeDocument/2006/relationships/image" Target="../media/image84.png"/><Relationship Id="rId1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5.png"/><Relationship Id="rId1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929995"/>
            <a:ext cx="12192000" cy="3150798"/>
          </a:xfrm>
          <a:prstGeom prst="rect">
            <a:avLst/>
          </a:prstGeom>
          <a:solidFill>
            <a:srgbClr val="095200"/>
          </a:solidFill>
          <a:ln w="9525" cap="flat" cmpd="sng" algn="ctr">
            <a:solidFill>
              <a:srgbClr val="055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 dirty="0">
              <a:latin typeface="Tahoma" panose="020B060403050404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84874" y="1623094"/>
            <a:ext cx="7351526" cy="1083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kumimoji="1"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 to NLP</a:t>
            </a:r>
            <a:endParaRPr kumimoji="1"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9720" y="122555"/>
            <a:ext cx="1432560" cy="14325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67371" y="5819621"/>
            <a:ext cx="558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453D3A"/>
                </a:solidFill>
                <a:latin typeface="Verdana" panose="020B0604030504040204" pitchFamily="34" charset="0"/>
              </a:rPr>
              <a:t>中山大学计算机学院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194313" y="6188953"/>
            <a:ext cx="609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1" dirty="0">
                <a:solidFill>
                  <a:srgbClr val="000000"/>
                </a:solidFill>
                <a:effectLst/>
                <a:latin typeface="Calibri-Italic"/>
              </a:rPr>
              <a:t>Adapted from slides by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Christopher Manning</a:t>
            </a:r>
            <a:r>
              <a:rPr lang="en-US" altLang="zh-CN" i="1" dirty="0"/>
              <a:t> </a:t>
            </a:r>
            <a:endParaRPr lang="zh-CN" altLang="en-US" i="1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81" y="815968"/>
            <a:ext cx="11218144" cy="577458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2" y="948786"/>
            <a:ext cx="10966759" cy="563489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0" y="866692"/>
            <a:ext cx="8148030" cy="559771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7" y="975021"/>
            <a:ext cx="10770174" cy="547348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1"/>
          <a:stretch>
            <a:fillRect/>
          </a:stretch>
        </p:blipFill>
        <p:spPr>
          <a:xfrm>
            <a:off x="723568" y="2159875"/>
            <a:ext cx="10369268" cy="42170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759" y="762032"/>
            <a:ext cx="1084167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retraining for three types of architectures</a:t>
            </a:r>
            <a:endParaRPr lang="en-US" altLang="zh-CN" sz="3200" b="0" i="0" dirty="0">
              <a:solidFill>
                <a:srgbClr val="007C92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neural architecture influences the type of pretraining, and natural use cases.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3"/>
          <a:stretch>
            <a:fillRect/>
          </a:stretch>
        </p:blipFill>
        <p:spPr>
          <a:xfrm>
            <a:off x="747182" y="2199290"/>
            <a:ext cx="9982879" cy="41378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6759" y="762032"/>
            <a:ext cx="1084167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retraining for three types of architectures</a:t>
            </a:r>
            <a:endParaRPr lang="en-US" altLang="zh-CN" sz="3200" b="0" i="0" dirty="0">
              <a:solidFill>
                <a:srgbClr val="007C92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neural architecture influences the type of pretraining, and natural use cases.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3" r="47914"/>
          <a:stretch>
            <a:fillRect/>
          </a:stretch>
        </p:blipFill>
        <p:spPr>
          <a:xfrm>
            <a:off x="786710" y="3744310"/>
            <a:ext cx="5117832" cy="24280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1761" y="875487"/>
            <a:ext cx="113057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Pretraining encoders: what pretraining objective to use?</a:t>
            </a:r>
            <a:endParaRPr lang="en-US" altLang="zh-CN" sz="2800" b="0" i="0" dirty="0">
              <a:solidFill>
                <a:srgbClr val="007C92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 far, we’ve looked at language model pretraining. But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encoders get bidirectional context,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 we can’t do language modeling!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b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Idea: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replace some fraction of words in the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input with a special [MASK] token; predict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these words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0" t="31206"/>
          <a:stretch>
            <a:fillRect/>
          </a:stretch>
        </p:blipFill>
        <p:spPr>
          <a:xfrm>
            <a:off x="7191410" y="2368203"/>
            <a:ext cx="3969514" cy="37286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8" t="41324"/>
          <a:stretch>
            <a:fillRect/>
          </a:stretch>
        </p:blipFill>
        <p:spPr>
          <a:xfrm>
            <a:off x="6440905" y="3136232"/>
            <a:ext cx="4359891" cy="30180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65219" y="6184999"/>
            <a:ext cx="6213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175E54"/>
                </a:solidFill>
                <a:effectLst/>
                <a:latin typeface="Calibri" panose="020F0502020204030204" pitchFamily="34" charset="0"/>
                <a:hlinkClick r:id="rId3"/>
              </a:rPr>
              <a:t>[</a:t>
            </a:r>
            <a:r>
              <a:rPr lang="en-US" altLang="zh-CN" sz="1800" b="0" i="0" dirty="0">
                <a:solidFill>
                  <a:srgbClr val="4198B5"/>
                </a:solidFill>
                <a:effectLst/>
                <a:latin typeface="Calibri" panose="020F0502020204030204" pitchFamily="34" charset="0"/>
                <a:hlinkClick r:id="rId3"/>
              </a:rPr>
              <a:t>Devlin et al., 2018</a:t>
            </a:r>
            <a:r>
              <a:rPr lang="en-US" altLang="zh-CN" sz="1800" b="0" i="0" dirty="0">
                <a:solidFill>
                  <a:srgbClr val="175E54"/>
                </a:solidFill>
                <a:effectLst/>
                <a:latin typeface="Calibri" panose="020F0502020204030204" pitchFamily="34" charset="0"/>
                <a:hlinkClick r:id="rId3"/>
              </a:rPr>
              <a:t>]</a:t>
            </a:r>
            <a:r>
              <a:rPr lang="en-US" altLang="zh-CN" dirty="0">
                <a:hlinkClick r:id="rId3"/>
              </a:rPr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51446" y="989870"/>
            <a:ext cx="1086251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BERT: Bidirectional Encoder Representations from Transformers</a:t>
            </a:r>
            <a:endParaRPr lang="en-US" altLang="zh-CN" sz="2800" b="0" i="0" dirty="0">
              <a:solidFill>
                <a:srgbClr val="007C92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Devlin et al., 2018 proposed the “Masked LM” objective and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released the weights of a</a:t>
            </a:r>
            <a:b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pretrained Transformer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 model they labeled BERT.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b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Some more details about Masked LM for BERT: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Predict a random 15% of (sub)word tokens.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Replace input word with [MASK] 80% of the time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Replace input word with a random token 10% of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the time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Leave input word unchanged 10% of the time (but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still predict it!)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Why? Doesn’t let the model get complacent and not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build strong representations of non-masked words.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(No masks are seen at fine-tuning time!)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5" b="27039"/>
          <a:stretch>
            <a:fillRect/>
          </a:stretch>
        </p:blipFill>
        <p:spPr>
          <a:xfrm>
            <a:off x="683812" y="2498834"/>
            <a:ext cx="9806847" cy="24988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3812" y="5288880"/>
            <a:ext cx="105491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BERT was trained to predict whether one chunk follows the other or is randomly sampled.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Later work has argued this “next sentence prediction” is not necessary.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611703" y="1106292"/>
            <a:ext cx="110949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BERT: Bidirectional Encoder Representations from Transformers</a:t>
            </a:r>
            <a:b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b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pretraining input to BERT was two separate contiguous chunks of text: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5"/>
          <a:stretch>
            <a:fillRect/>
          </a:stretch>
        </p:blipFill>
        <p:spPr>
          <a:xfrm>
            <a:off x="906449" y="3429000"/>
            <a:ext cx="9807786" cy="264579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7885" y="937420"/>
            <a:ext cx="107076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Limitations of pretrained encoders</a:t>
            </a:r>
            <a:endParaRPr lang="en-US" altLang="zh-CN" sz="3200" b="0" i="0" dirty="0">
              <a:solidFill>
                <a:srgbClr val="007C92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Those results looked great! Why not use pretrained encoders for everything?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If your task involves generating sequences, consider using a pretrained decoder; BERT and other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pretrained encoders don’t naturally lead to nice autoregressive (1-word-at-a-time) generation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methods.</a:t>
            </a:r>
            <a:r>
              <a:rPr lang="en-US" altLang="zh-CN" sz="20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4" y="977936"/>
            <a:ext cx="10074303" cy="53646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07"/>
          <a:stretch>
            <a:fillRect/>
          </a:stretch>
        </p:blipFill>
        <p:spPr>
          <a:xfrm>
            <a:off x="8415580" y="990536"/>
            <a:ext cx="3396654" cy="5179069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5930" y="821557"/>
            <a:ext cx="39401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Word2vec: Overview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172941" y="6220562"/>
            <a:ext cx="9807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>
                <a:solidFill>
                  <a:srgbClr val="175E54"/>
                </a:solidFill>
                <a:effectLst/>
                <a:latin typeface="Calibri-Bold"/>
              </a:rPr>
              <a:t>[</a:t>
            </a:r>
            <a:r>
              <a:rPr lang="en-US" altLang="zh-CN" sz="1800" b="1" i="0" dirty="0" err="1">
                <a:solidFill>
                  <a:srgbClr val="175E54"/>
                </a:solidFill>
                <a:effectLst/>
                <a:latin typeface="Calibri-Bold"/>
              </a:rPr>
              <a:t>Mikolov</a:t>
            </a:r>
            <a:r>
              <a:rPr lang="en-US" altLang="zh-CN" sz="1800" b="1" i="0" dirty="0">
                <a:solidFill>
                  <a:srgbClr val="175E54"/>
                </a:solidFill>
                <a:effectLst/>
                <a:latin typeface="Calibri-Bold"/>
              </a:rPr>
              <a:t> et al. 2013: “Distributed Representations of Words and Phrases and their Compositionality”]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49509" y="1536174"/>
            <a:ext cx="901226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Word2vec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a framework for learning word vectors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Mikolov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 al. 2013)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have a large corpus (“body”) of text: a long list of words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 word in a fixed vocabulary is represented by a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vector</a:t>
            </a:r>
            <a:b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 through each position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t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the text, which has a center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word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c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context (“outside”) words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o</a:t>
            </a:r>
            <a:b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the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similarity of the word vectors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c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o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calculate</a:t>
            </a:r>
            <a:b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   the probability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o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given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c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(or vice versa)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Keep adjusting the word vectors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maximize this probability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4" y="1030906"/>
            <a:ext cx="10303316" cy="515520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6895" y="858656"/>
            <a:ext cx="10835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Pretraining encoder-decoders: what pretraining objective to use?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769287" y="1580289"/>
            <a:ext cx="10330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</a:t>
            </a:r>
            <a:r>
              <a:rPr lang="en-US" altLang="zh-CN" sz="2400" b="0" i="0" dirty="0">
                <a:solidFill>
                  <a:srgbClr val="4198B5"/>
                </a:solidFill>
                <a:effectLst/>
                <a:latin typeface="Calibri" panose="020F0502020204030204" pitchFamily="34" charset="0"/>
                <a:hlinkClick r:id="rId2"/>
              </a:rPr>
              <a:t>Raffel et al., 2018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found to work best was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span corruption. 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69287" y="2109285"/>
            <a:ext cx="6213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Their model: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T5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7" y="2570950"/>
            <a:ext cx="9603383" cy="36192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6" t="15550"/>
          <a:stretch>
            <a:fillRect/>
          </a:stretch>
        </p:blipFill>
        <p:spPr>
          <a:xfrm>
            <a:off x="3489157" y="1781502"/>
            <a:ext cx="6769759" cy="45795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3446" y="910557"/>
            <a:ext cx="10367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Pretraining encoder-decoders: what pretraining objective to use?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73446" y="1895162"/>
            <a:ext cx="2683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fascinating property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T5: it can be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finetuned to answer a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wide range of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questions, retrieving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knowledge from its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parameters.</a:t>
            </a:r>
            <a:endParaRPr lang="en-US" altLang="zh-CN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NQ: Natural Questions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WQ: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WebQuestions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TQA: Trivia QA</a:t>
            </a:r>
            <a:endParaRPr lang="en-US" altLang="zh-CN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“open-domain”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versions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5" y="1066742"/>
            <a:ext cx="9788055" cy="54654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92" y="977311"/>
            <a:ext cx="10354335" cy="54473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32468"/>
            <a:ext cx="9605176" cy="53815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944" y="897360"/>
            <a:ext cx="10696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Generative Pretrained Transformer (GPT) </a:t>
            </a:r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  <a:hlinkClick r:id="rId2"/>
              </a:rPr>
              <a:t>[</a:t>
            </a:r>
            <a:r>
              <a:rPr lang="en-US" altLang="zh-CN" sz="3200" b="0" i="0" dirty="0">
                <a:solidFill>
                  <a:srgbClr val="4198B5"/>
                </a:solidFill>
                <a:effectLst/>
                <a:latin typeface="Calibri" panose="020F0502020204030204" pitchFamily="34" charset="0"/>
                <a:hlinkClick r:id="rId2"/>
              </a:rPr>
              <a:t>Radford et al., 2018</a:t>
            </a:r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  <a:hlinkClick r:id="rId2"/>
              </a:rPr>
              <a:t>]</a:t>
            </a:r>
            <a:r>
              <a:rPr lang="en-US" altLang="zh-CN" sz="3200" dirty="0">
                <a:hlinkClick r:id="rId2"/>
              </a:rPr>
              <a:t> 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34562" y="1953380"/>
            <a:ext cx="111265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2018’s GPT was a big success in pretraining a decoder!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Transformer decoder with 12 layers, 117M parameters.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768-dimensional hidden states, 3072-dimensional feed-forward hidden layers.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Byte-pair encoding with 40,000 merges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Trained on 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BooksCorpus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over 7000 unique books.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Contains long spans of contiguous text, for learning long-distance dependencies.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acronym “GPT” never showed up in the original paper; it could stand for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“Generative 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PreTraining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“Generative Pretrained Transformer”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944" y="897360"/>
            <a:ext cx="10696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Generative Pretrained Transformer (GPT) </a:t>
            </a:r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  <a:hlinkClick r:id="rId2"/>
              </a:rPr>
              <a:t>[</a:t>
            </a:r>
            <a:r>
              <a:rPr lang="en-US" altLang="zh-CN" sz="3200" b="0" i="0" dirty="0">
                <a:solidFill>
                  <a:srgbClr val="4198B5"/>
                </a:solidFill>
                <a:effectLst/>
                <a:latin typeface="Calibri" panose="020F0502020204030204" pitchFamily="34" charset="0"/>
                <a:hlinkClick r:id="rId2"/>
              </a:rPr>
              <a:t>Radford et al., 2018</a:t>
            </a:r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  <a:hlinkClick r:id="rId2"/>
              </a:rPr>
              <a:t>]</a:t>
            </a:r>
            <a:r>
              <a:rPr lang="en-US" altLang="zh-CN" sz="3200" dirty="0">
                <a:hlinkClick r:id="rId2"/>
              </a:rPr>
              <a:t> 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 b="52395"/>
          <a:stretch>
            <a:fillRect/>
          </a:stretch>
        </p:blipFill>
        <p:spPr>
          <a:xfrm>
            <a:off x="604299" y="2885090"/>
            <a:ext cx="9476924" cy="10484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4298" y="1784369"/>
            <a:ext cx="97615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do we format inputs to our decoder for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finetuning tasks?</a:t>
            </a:r>
            <a:endParaRPr lang="en-US" altLang="zh-CN" sz="2000" b="1" i="0" dirty="0">
              <a:solidFill>
                <a:srgbClr val="000000"/>
              </a:solidFill>
              <a:effectLst/>
              <a:latin typeface="Calibri-Bold"/>
            </a:endParaRPr>
          </a:p>
          <a:p>
            <a:b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Natural Language Inference: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Label pairs of sentences as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Calibri-Italic"/>
              </a:rPr>
              <a:t>entailing/contradictory/neutral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604297" y="4012986"/>
            <a:ext cx="102739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Radford et al., 2018 evaluate on natural language inference.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Here’s roughly how the input was formatted, as a sequence of tokens for the decoder.</a:t>
            </a:r>
            <a:endParaRPr lang="en-US" altLang="zh-CN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[START] </a:t>
            </a:r>
            <a:r>
              <a:rPr lang="en-US" altLang="zh-CN" sz="2000" b="0" i="1" dirty="0">
                <a:solidFill>
                  <a:srgbClr val="007C92"/>
                </a:solidFill>
                <a:effectLst/>
                <a:latin typeface="Calibri-Italic"/>
              </a:rPr>
              <a:t>The man is in the doorway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[DELIM] </a:t>
            </a:r>
            <a:r>
              <a:rPr lang="en-US" altLang="zh-CN" sz="2000" b="0" i="1" dirty="0">
                <a:solidFill>
                  <a:srgbClr val="007C92"/>
                </a:solidFill>
                <a:effectLst/>
                <a:latin typeface="Calibri-Italic"/>
              </a:rPr>
              <a:t>The person is near the door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[EXTRACT]</a:t>
            </a:r>
            <a:endParaRPr lang="en-US" altLang="zh-CN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linear classifier is applied to the representation of the [EXTRACT] token.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944" y="897360"/>
            <a:ext cx="11133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Increasingly convincing generations (GPT2) </a:t>
            </a:r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  <a:hlinkClick r:id="rId2"/>
              </a:rPr>
              <a:t>[</a:t>
            </a:r>
            <a:r>
              <a:rPr lang="en-US" altLang="zh-CN" sz="3200" b="0" i="0" dirty="0">
                <a:solidFill>
                  <a:srgbClr val="4198B5"/>
                </a:solidFill>
                <a:effectLst/>
                <a:latin typeface="Calibri" panose="020F0502020204030204" pitchFamily="34" charset="0"/>
                <a:hlinkClick r:id="rId2"/>
              </a:rPr>
              <a:t>Radford et al., 2018</a:t>
            </a:r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  <a:hlinkClick r:id="rId2"/>
              </a:rPr>
              <a:t>]</a:t>
            </a:r>
            <a:r>
              <a:rPr lang="en-US" altLang="zh-CN" sz="3200" dirty="0">
                <a:hlinkClick r:id="rId2"/>
              </a:rPr>
              <a:t> 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5"/>
          <a:stretch>
            <a:fillRect/>
          </a:stretch>
        </p:blipFill>
        <p:spPr>
          <a:xfrm>
            <a:off x="659958" y="2680138"/>
            <a:ext cx="10207897" cy="3742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9958" y="1586198"/>
            <a:ext cx="10972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mentioned how pretrained decoders can be used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in their capacities as language models.</a:t>
            </a:r>
            <a:b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GPT-2,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larger version (1.5B) of GPT trained on more data, was shown to produce relatively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convincing samples of natural language.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2086" y="891242"/>
            <a:ext cx="1121322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i="0" dirty="0">
                <a:solidFill>
                  <a:srgbClr val="007C92"/>
                </a:solidFill>
                <a:effectLst/>
                <a:latin typeface="Calibri-Bold"/>
              </a:rPr>
              <a:t>GPT-3, In-context learning, and very large models</a:t>
            </a:r>
            <a:endParaRPr lang="en-US" altLang="zh-CN" sz="36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 far, we’ve interacted with pretrained models in two ways: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Sample from the distributions they define (maybe providing a prompt)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Fine-tune them on a task we care about and take their predictions.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Very large language models seem to perform some kind of learning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without gradient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steps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simply from examples you provide within their contexts.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GPT-3 is the canonical example of this. The largest T5 model had 11 billion parameters.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GPT-3 has 175 billion parameters.</a:t>
            </a:r>
            <a:endParaRPr lang="en-US" altLang="zh-CN" sz="2400" b="1" i="0" dirty="0">
              <a:solidFill>
                <a:srgbClr val="000000"/>
              </a:solidFill>
              <a:effectLst/>
              <a:latin typeface="Calibri-Bold"/>
            </a:endParaRPr>
          </a:p>
          <a:p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ChatGPT/GPT-4/GPT-3.5 Turbo introduced a further instruction-tuning idea that we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cover next lecture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7" t="16579"/>
          <a:stretch>
            <a:fillRect/>
          </a:stretch>
        </p:blipFill>
        <p:spPr>
          <a:xfrm>
            <a:off x="686229" y="985960"/>
            <a:ext cx="10819542" cy="541483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2"/>
          <a:stretch>
            <a:fillRect/>
          </a:stretch>
        </p:blipFill>
        <p:spPr>
          <a:xfrm>
            <a:off x="492981" y="4051737"/>
            <a:ext cx="10266081" cy="23729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2981" y="837392"/>
            <a:ext cx="11417867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GPT-3, In-context learning, and very large models</a:t>
            </a:r>
            <a:endParaRPr lang="en-US" altLang="zh-CN" sz="32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Very large language models seem to perform some kind of learning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without gradient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steps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simply from examples you provide within their contexts.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in-context examples seem to specify the task to be performed, and the conditional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distribution mocks performing the task to a certain extent.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Input (prefix within a single Transformer decoder context):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3"/>
          <a:stretch>
            <a:fillRect/>
          </a:stretch>
        </p:blipFill>
        <p:spPr>
          <a:xfrm>
            <a:off x="707666" y="2435771"/>
            <a:ext cx="9637622" cy="39252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7666" y="926307"/>
            <a:ext cx="1077666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GPT-3, In-context learning, and very large models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Very large language models seem to perform some kind of learning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without gradient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steps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simply from examples you provide within their contexts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6"/>
          <a:stretch>
            <a:fillRect/>
          </a:stretch>
        </p:blipFill>
        <p:spPr>
          <a:xfrm>
            <a:off x="604299" y="1065903"/>
            <a:ext cx="9946805" cy="42313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9358" y="5792097"/>
            <a:ext cx="10937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Empirical observation: scaling up models leads to reliable gains in perplexity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92"/>
          <a:stretch>
            <a:fillRect/>
          </a:stretch>
        </p:blipFill>
        <p:spPr>
          <a:xfrm>
            <a:off x="628546" y="922352"/>
            <a:ext cx="8797589" cy="45246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4107" y="5608126"/>
            <a:ext cx="104081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Modern observation: train a big model that’s not fully converged.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36"/>
          <a:stretch>
            <a:fillRect/>
          </a:stretch>
        </p:blipFill>
        <p:spPr>
          <a:xfrm>
            <a:off x="413468" y="1097754"/>
            <a:ext cx="11037504" cy="37974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7335" y="5264030"/>
            <a:ext cx="103697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Predictable scaling helps us make intelligent decisions about architectures etc.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" y="901718"/>
            <a:ext cx="9771187" cy="54911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" y="911745"/>
            <a:ext cx="10844120" cy="517100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1" y="898497"/>
            <a:ext cx="9169583" cy="5210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29609" y="6109282"/>
            <a:ext cx="6213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Language Models as Agent Models [</a:t>
            </a:r>
            <a:r>
              <a:rPr lang="en-US" altLang="zh-CN" sz="1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Andreas, 2022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5" y="928227"/>
            <a:ext cx="10591964" cy="540896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4" y="1053044"/>
            <a:ext cx="10516630" cy="48945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4" y="959092"/>
            <a:ext cx="11573994" cy="547351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5"/>
          <a:stretch>
            <a:fillRect/>
          </a:stretch>
        </p:blipFill>
        <p:spPr>
          <a:xfrm>
            <a:off x="675861" y="2869324"/>
            <a:ext cx="10197051" cy="3555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4111" y="1699948"/>
            <a:ext cx="113025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Specify a task by simply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prepending examples of the task before your example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Also called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Calibri-Bold"/>
              </a:rPr>
              <a:t>in-context learning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,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stress that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no gradient updates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are performed when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learning a new task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(there is a separate literature on few-shot learning with gradient updates)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85314" y="995254"/>
            <a:ext cx="6219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Emergent few-shot learning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900589"/>
            <a:ext cx="10561734" cy="5524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900590"/>
            <a:ext cx="10514132" cy="546045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900590"/>
            <a:ext cx="10514132" cy="54604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907710"/>
            <a:ext cx="10514132" cy="5412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02" y="985962"/>
            <a:ext cx="9255506" cy="53114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88920" y="6192265"/>
            <a:ext cx="5774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altLang="zh-CN" sz="1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Brown et al., 2020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 Language models are few-shot learners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919780"/>
            <a:ext cx="10284850" cy="548102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44"/>
          <a:stretch>
            <a:fillRect/>
          </a:stretch>
        </p:blipFill>
        <p:spPr>
          <a:xfrm>
            <a:off x="677648" y="3894083"/>
            <a:ext cx="10748376" cy="25467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7648" y="1067232"/>
            <a:ext cx="101847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Limits of prompting for harder tasks?</a:t>
            </a:r>
            <a:endParaRPr lang="en-US" altLang="zh-CN" sz="3200" b="0" i="0" dirty="0">
              <a:solidFill>
                <a:srgbClr val="007C92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Some tasks seem too hard for even large LMs to learn through prompting alone.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Especially tasks involving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richer, multi-step reasoning.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(Humans struggle at these tasks too!)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89937" y="6234777"/>
            <a:ext cx="6213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Wei et al., 2022; also see Nye et al., 2021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4" y="889460"/>
            <a:ext cx="10499752" cy="5360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993527"/>
            <a:ext cx="10896437" cy="531980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5" y="938254"/>
            <a:ext cx="9041565" cy="539466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4"/>
          <a:stretch>
            <a:fillRect/>
          </a:stretch>
        </p:blipFill>
        <p:spPr>
          <a:xfrm>
            <a:off x="588396" y="1584237"/>
            <a:ext cx="10663586" cy="49475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1959" y="891407"/>
            <a:ext cx="6214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Word2vec: objective function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" y="972479"/>
            <a:ext cx="9915277" cy="53664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9" y="994101"/>
            <a:ext cx="10988831" cy="496937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3" y="1066330"/>
            <a:ext cx="9827157" cy="516749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8"/>
          <a:stretch>
            <a:fillRect/>
          </a:stretch>
        </p:blipFill>
        <p:spPr>
          <a:xfrm>
            <a:off x="580446" y="2475186"/>
            <a:ext cx="10697814" cy="38699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0446" y="957810"/>
            <a:ext cx="105510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Recap: The Pretraining / Finetuning Paradigm</a:t>
            </a:r>
            <a:endParaRPr lang="en-US" altLang="zh-CN" sz="3200" b="0" i="0" dirty="0">
              <a:solidFill>
                <a:srgbClr val="007C92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Pretraining can improve NLP applications by serving as parameter initialization.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8"/>
          <a:stretch>
            <a:fillRect/>
          </a:stretch>
        </p:blipFill>
        <p:spPr>
          <a:xfrm>
            <a:off x="580446" y="2301766"/>
            <a:ext cx="10940994" cy="39826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0446" y="957810"/>
            <a:ext cx="105510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Recap: The Pretraining / Finetuning Paradigm</a:t>
            </a:r>
            <a:endParaRPr lang="en-US" altLang="zh-CN" sz="3200" b="0" i="0" dirty="0">
              <a:solidFill>
                <a:srgbClr val="007C92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Pretraining can improve NLP applications by serving as parameter initialization.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7" y="1030434"/>
            <a:ext cx="9382539" cy="52214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42581" y="6160430"/>
            <a:ext cx="36675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[FLAN-T5; </a:t>
            </a:r>
            <a:r>
              <a:rPr lang="fr-FR" altLang="zh-CN" sz="20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Chung et al., 2022</a:t>
            </a:r>
            <a:r>
              <a:rPr lang="fr-FR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</a:t>
            </a:r>
            <a:r>
              <a:rPr lang="fr-FR" altLang="zh-CN" sz="2000" dirty="0"/>
              <a:t> 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5" y="950472"/>
            <a:ext cx="11419511" cy="54026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5" y="950472"/>
            <a:ext cx="11419511" cy="5402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5" y="950472"/>
            <a:ext cx="11422893" cy="54026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7" t="60159"/>
          <a:stretch>
            <a:fillRect/>
          </a:stretch>
        </p:blipFill>
        <p:spPr>
          <a:xfrm>
            <a:off x="5675586" y="4146331"/>
            <a:ext cx="4406115" cy="2119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5505" y="930172"/>
            <a:ext cx="1038553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Limitations of instruction finetuning?</a:t>
            </a:r>
            <a:b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b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One limitation of instruction finetuning is obvious: it’s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expensive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collect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groundtruth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data for       </a:t>
            </a:r>
            <a:endParaRPr lang="en-US" altLang="zh-CN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tasks. Can you think of other subtler limitations?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Calibri-Bold"/>
              </a:rPr>
              <a:t>Problem 1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tasks like open-ended creative generation have no right answer.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Calibri-Italic"/>
              </a:rPr>
              <a:t>Write me a story about a dog and her pet grasshopper.</a:t>
            </a:r>
            <a:br>
              <a:rPr lang="en-US" altLang="zh-CN" sz="2000" b="0" i="1" dirty="0">
                <a:solidFill>
                  <a:srgbClr val="000000"/>
                </a:solidFill>
                <a:effectLst/>
                <a:latin typeface="Calibri-Italic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Calibri-Bold"/>
              </a:rPr>
              <a:t>Problem 2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language modeling penalizes all token-level mistakes equally, but some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errors are worse than others.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Calibri-Bold"/>
              </a:rPr>
              <a:t>Problem 3: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humans generate suboptimal answers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Even with instruction finetuning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Calibri-Italic"/>
              </a:rPr>
              <a:t>,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there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a mismatch between the LM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objective and the objective of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“satisfy human preferences”!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we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explicitly attempt to satisfy</a:t>
            </a:r>
            <a:b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   human preferences?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7" y="969455"/>
            <a:ext cx="9832285" cy="55188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6"/>
          <a:stretch>
            <a:fillRect/>
          </a:stretch>
        </p:blipFill>
        <p:spPr>
          <a:xfrm>
            <a:off x="580444" y="1929539"/>
            <a:ext cx="10801539" cy="46180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0444" y="879869"/>
            <a:ext cx="62148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Word2vec: objective function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want to minimize the objective function: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0"/>
          <a:stretch>
            <a:fillRect/>
          </a:stretch>
        </p:blipFill>
        <p:spPr>
          <a:xfrm>
            <a:off x="870888" y="866692"/>
            <a:ext cx="8312868" cy="46748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0887" y="5686473"/>
            <a:ext cx="8052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First step: instruction tuning!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Second + third steps: maximize reward (but how??)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48"/>
          <a:stretch>
            <a:fillRect/>
          </a:stretch>
        </p:blipFill>
        <p:spPr>
          <a:xfrm>
            <a:off x="508883" y="3129455"/>
            <a:ext cx="10726406" cy="316797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00030" y="2598939"/>
            <a:ext cx="2657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Knox and Stone, 2009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956711" y="1151453"/>
            <a:ext cx="988892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How do we get the rewards?</a:t>
            </a:r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Calibri-Bold"/>
              </a:rPr>
              <a:t>Problem 1: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human-in-the-loop is expensive!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Calibri-Bold"/>
              </a:rPr>
              <a:t>Solution: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instead of directly asking humans for preferences,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model their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preferences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a separate (NLP) problem!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7"/>
          <a:stretch>
            <a:fillRect/>
          </a:stretch>
        </p:blipFill>
        <p:spPr>
          <a:xfrm>
            <a:off x="341907" y="2995448"/>
            <a:ext cx="9398442" cy="21767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1514" y="1013960"/>
            <a:ext cx="1110517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How do we model human preferences?</a:t>
            </a:r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Calibri-Bold"/>
              </a:rPr>
              <a:t>Problem 2: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human judgments are noisy and 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miscalibrated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!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Calibri-Bold"/>
              </a:rPr>
              <a:t>Solution: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instead of asking for direct ratings, ask for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pairwise comparisons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which can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 more reliable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1"/>
          <a:stretch>
            <a:fillRect/>
          </a:stretch>
        </p:blipFill>
        <p:spPr>
          <a:xfrm>
            <a:off x="341906" y="2853559"/>
            <a:ext cx="9883471" cy="353842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1514" y="1013960"/>
            <a:ext cx="1110517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How do we model human preferences?</a:t>
            </a:r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Calibri-Bold"/>
              </a:rPr>
              <a:t>Problem 2: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human judgments are noisy and 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miscalibrated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!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Calibri-Bold"/>
              </a:rPr>
              <a:t>Solution: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instead of asking for direct ratings, ask for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pairwise comparisons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which can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 more reliable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8" y="1141798"/>
            <a:ext cx="10893287" cy="43428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" y="1013267"/>
            <a:ext cx="10646797" cy="531621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07"/>
          <a:stretch>
            <a:fillRect/>
          </a:stretch>
        </p:blipFill>
        <p:spPr>
          <a:xfrm>
            <a:off x="690027" y="4652739"/>
            <a:ext cx="10652201" cy="16158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3255" y="844005"/>
            <a:ext cx="1095343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How to optimize? Reinforcement Learning!</a:t>
            </a:r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field of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reinforcement learning (RL)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has studied these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(and related) problems for many years now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Williams, 1992; Sutton and </a:t>
            </a:r>
            <a:r>
              <a:rPr lang="en-US" altLang="zh-CN" sz="2400" b="0" i="0" dirty="0" err="1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Barto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, 1998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Circa 2013: resurgence of interest in RL applied to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deep learning, game-playing [</a:t>
            </a:r>
            <a:r>
              <a:rPr lang="en-US" altLang="zh-CN" sz="2400" b="0" i="0" dirty="0" err="1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Mnih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 et al., 2013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the interest in applying RL to modern LMs is an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even newer phenomenon [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Ziegler et al., 2019;</a:t>
            </a:r>
            <a:b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 err="1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Stiennon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 et al., 2020; Ouyang et al., 2022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General Idea:</a:t>
            </a:r>
            <a:r>
              <a:rPr lang="en-US" altLang="zh-CN" sz="3200" dirty="0"/>
              <a:t> </a:t>
            </a:r>
            <a:br>
              <a:rPr lang="en-US" altLang="zh-CN" sz="3200" dirty="0"/>
            </a:b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1" t="17844" b="-1"/>
          <a:stretch>
            <a:fillRect/>
          </a:stretch>
        </p:blipFill>
        <p:spPr>
          <a:xfrm>
            <a:off x="8068239" y="1812758"/>
            <a:ext cx="3337217" cy="445580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"/>
          <a:stretch>
            <a:fillRect/>
          </a:stretch>
        </p:blipFill>
        <p:spPr>
          <a:xfrm>
            <a:off x="699715" y="1034756"/>
            <a:ext cx="9677339" cy="532628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3" y="1033476"/>
            <a:ext cx="10002741" cy="50527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8342" y="6217920"/>
            <a:ext cx="38822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https://openai.com/blog/chatgpt/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3" y="1033476"/>
            <a:ext cx="10002741" cy="50527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8342" y="6217920"/>
            <a:ext cx="38822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https://openai.com/blog/chatgpt/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3" y="1033476"/>
            <a:ext cx="10241280" cy="5285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1" y="815968"/>
            <a:ext cx="11036411" cy="57549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9"/>
          <a:stretch>
            <a:fillRect/>
          </a:stretch>
        </p:blipFill>
        <p:spPr>
          <a:xfrm>
            <a:off x="6227379" y="919428"/>
            <a:ext cx="4596664" cy="54177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558721" y="5127453"/>
            <a:ext cx="1974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[</a:t>
            </a:r>
            <a:r>
              <a:rPr lang="en-US" altLang="zh-CN" sz="2000" b="0" i="0" dirty="0">
                <a:solidFill>
                  <a:srgbClr val="4198B5"/>
                </a:solidFill>
                <a:effectLst/>
                <a:latin typeface="Calibri" panose="020F0502020204030204" pitchFamily="34" charset="0"/>
                <a:hlinkClick r:id="rId3"/>
              </a:rPr>
              <a:t>Kirk et al., 202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  <a:hlinkClick r:id="rId3"/>
              </a:rPr>
              <a:t>4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]</a:t>
            </a:r>
            <a:r>
              <a:rPr lang="en-US" altLang="zh-CN" sz="2000" dirty="0">
                <a:hlinkClick r:id="rId3"/>
              </a:rPr>
              <a:t> 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476907" y="721798"/>
            <a:ext cx="621949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What’s next?</a:t>
            </a:r>
            <a:endParaRPr lang="en-US" altLang="zh-CN" sz="32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RLHF is still a very underexplored and    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fastmoving area: by the next lecture (2024)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these slides may look completely different!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RLHF is (still!) data expensive. Recent work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aims to alleviate such data requirements: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RL from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AI feedback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Bai et al., 2022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Finetuning LMs on their own outputs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[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Huang et al., 2022; </a:t>
            </a:r>
            <a:r>
              <a:rPr lang="en-US" altLang="zh-CN" sz="2400" b="0" i="0" dirty="0" err="1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Zelikman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 et al.,</a:t>
            </a:r>
            <a:b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    2022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Personalizing language models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However, there are still many limitations of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large LMs (size, hallucination) that may not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be solvable with RLHF!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54571" y="2592125"/>
            <a:ext cx="38822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Thank you!</a:t>
            </a:r>
            <a:endParaRPr lang="zh-CN" altLang="en-US" sz="6000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2316" y="1307557"/>
            <a:ext cx="11508828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Why two vectors?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Wingdings-Regular"/>
              </a:rPr>
              <a:t>à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Easier optimization. Average both at the end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can implement the algorithm with just one vector per word … and it helps a bit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 model variants: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Skip-grams (SG)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Predict context (“outside”) words (position independent) given center word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Continuous Bag of Words (CBOW)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Predict center word from (bag of) context words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We presented: </a:t>
            </a:r>
            <a:r>
              <a:rPr lang="en-US" altLang="zh-CN" sz="2000" b="1" i="0" dirty="0">
                <a:solidFill>
                  <a:srgbClr val="8A007F"/>
                </a:solidFill>
                <a:effectLst/>
                <a:latin typeface="Calibri-Bold"/>
              </a:rPr>
              <a:t>Skip-gram model</a:t>
            </a:r>
            <a:endParaRPr lang="en-US" altLang="zh-CN" sz="2000" b="1" i="0" dirty="0">
              <a:solidFill>
                <a:srgbClr val="8A007F"/>
              </a:solidFill>
              <a:effectLst/>
              <a:latin typeface="Calibri-Bold"/>
            </a:endParaRPr>
          </a:p>
          <a:p>
            <a:br>
              <a:rPr lang="en-US" altLang="zh-CN" sz="2000" b="1" i="0" dirty="0">
                <a:solidFill>
                  <a:srgbClr val="8A007F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Loss functions for training: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Naïve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softmax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(simple but expensive loss function, when many output classes)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More optimized variants like hierarchical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softmax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Negative sampling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So far, we explained </a:t>
            </a:r>
            <a:r>
              <a:rPr lang="en-US" altLang="zh-CN" sz="2000" b="1" i="0" dirty="0">
                <a:solidFill>
                  <a:srgbClr val="8A007F"/>
                </a:solidFill>
                <a:effectLst/>
                <a:latin typeface="Calibri-Bold"/>
              </a:rPr>
              <a:t>naïve </a:t>
            </a:r>
            <a:r>
              <a:rPr lang="en-US" altLang="zh-CN" sz="2000" b="1" i="0" dirty="0" err="1">
                <a:solidFill>
                  <a:srgbClr val="8A007F"/>
                </a:solidFill>
                <a:effectLst/>
                <a:latin typeface="Calibri-Bold"/>
              </a:rPr>
              <a:t>softmax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73130" y="815968"/>
            <a:ext cx="6965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Word2vec algorithm family: More details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6688" y="1293517"/>
            <a:ext cx="1174531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1" i="0" dirty="0">
                <a:solidFill>
                  <a:srgbClr val="FF07EB"/>
                </a:solidFill>
                <a:effectLst/>
                <a:latin typeface="Calibri-Bold"/>
              </a:rPr>
              <a:t>Language Model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A system that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predicts the next word</a:t>
            </a:r>
            <a:endParaRPr lang="en-US" altLang="zh-CN" sz="2400" b="0" i="0" dirty="0">
              <a:solidFill>
                <a:srgbClr val="FF30EE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1" i="0" dirty="0">
                <a:solidFill>
                  <a:srgbClr val="FF07EB"/>
                </a:solidFill>
                <a:effectLst/>
                <a:latin typeface="Calibri-Bold"/>
              </a:rPr>
              <a:t>Recurrent Neural Network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A family of neural networks that: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Take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sequential input of any length;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apply the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same weights on each step</a:t>
            </a:r>
            <a:b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optionally produce output on each step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Recurrent Neural Network </a:t>
            </a:r>
            <a:r>
              <a:rPr lang="en-US" altLang="zh-CN" sz="2400" b="0" i="0" dirty="0">
                <a:solidFill>
                  <a:srgbClr val="C00000"/>
                </a:solidFill>
                <a:effectLst/>
                <a:latin typeface="CambriaMath"/>
              </a:rPr>
              <a:t>≠ </a:t>
            </a:r>
            <a:r>
              <a:rPr lang="en-US" altLang="zh-CN" sz="2400" b="0" i="0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Language Model</a:t>
            </a:r>
            <a:br>
              <a:rPr lang="en-US" altLang="zh-CN" sz="2400" b="0" i="0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RNNs can be used for many other things (see later)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Language Modeling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a traditional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subcomponent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many NLP tasks, all those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involving </a:t>
            </a: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generating text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 </a:t>
            </a: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estimating the probability of text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Now everything in NLP is being rebuilt upon Language Modeling: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GPT-3 is an LM!</a:t>
            </a:r>
            <a:b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Language modeling can be done with different models, e.g.,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n-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grams or transformers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目录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00783" y="2249907"/>
            <a:ext cx="7772400" cy="4114800"/>
          </a:xfrm>
          <a:prstGeom prst="rect">
            <a:avLst/>
          </a:prstGeom>
        </p:spPr>
        <p:txBody>
          <a:bodyPr/>
          <a:lstStyle>
            <a:lvl1pPr marL="234315" indent="-234315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Char char="•"/>
              <a:defRPr sz="336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6915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88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2pPr>
            <a:lvl3pPr marL="11487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3pPr>
            <a:lvl4pPr marL="16059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4pPr>
            <a:lvl5pPr marL="20631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192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5pPr>
            <a:lvl6pPr marL="261175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6pPr>
            <a:lvl7pPr marL="316039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7pPr>
            <a:lvl8pPr marL="370903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8pPr>
            <a:lvl9pPr marL="425767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1 Word2Vec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solidFill>
                  <a:srgbClr val="055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Seq2Seq Models</a:t>
            </a:r>
            <a:r>
              <a:rPr lang="zh-CN" altLang="en-US" sz="3200" kern="0" dirty="0">
                <a:solidFill>
                  <a:srgbClr val="055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solidFill>
                <a:srgbClr val="055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3 Transformers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4 LLMs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34082" y="1012738"/>
            <a:ext cx="8231893" cy="1143000"/>
          </a:xfrm>
          <a:prstGeom prst="rect">
            <a:avLst/>
          </a:prstGeom>
        </p:spPr>
        <p:txBody>
          <a:bodyPr/>
          <a:lstStyle>
            <a:lvl1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2pPr>
            <a:lvl3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3pPr>
            <a:lvl4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4pPr>
            <a:lvl5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5pPr>
            <a:lvl6pPr marL="157734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12598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267462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22326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章 </a:t>
            </a:r>
            <a:r>
              <a:rPr lang="en-US" altLang="zh-CN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Intro to NLP</a:t>
            </a:r>
            <a:endParaRPr lang="en-US" altLang="zh-CN" sz="6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目录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00783" y="2249907"/>
            <a:ext cx="7772400" cy="4114800"/>
          </a:xfrm>
          <a:prstGeom prst="rect">
            <a:avLst/>
          </a:prstGeom>
        </p:spPr>
        <p:txBody>
          <a:bodyPr/>
          <a:lstStyle>
            <a:lvl1pPr marL="234315" indent="-234315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Char char="•"/>
              <a:defRPr sz="336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6915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88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2pPr>
            <a:lvl3pPr marL="11487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3pPr>
            <a:lvl4pPr marL="16059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4pPr>
            <a:lvl5pPr marL="20631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192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5pPr>
            <a:lvl6pPr marL="261175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6pPr>
            <a:lvl7pPr marL="316039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7pPr>
            <a:lvl8pPr marL="370903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8pPr>
            <a:lvl9pPr marL="425767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solidFill>
                  <a:srgbClr val="055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Word2Vec</a:t>
            </a:r>
            <a:r>
              <a:rPr lang="zh-CN" altLang="en-US" sz="3200" kern="0" dirty="0">
                <a:solidFill>
                  <a:srgbClr val="055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solidFill>
                <a:srgbClr val="055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2 Seq2Seq Models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3 Transformers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4 LLMs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34082" y="1012738"/>
            <a:ext cx="8231893" cy="1143000"/>
          </a:xfrm>
          <a:prstGeom prst="rect">
            <a:avLst/>
          </a:prstGeom>
        </p:spPr>
        <p:txBody>
          <a:bodyPr/>
          <a:lstStyle>
            <a:lvl1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2pPr>
            <a:lvl3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3pPr>
            <a:lvl4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4pPr>
            <a:lvl5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5pPr>
            <a:lvl6pPr marL="157734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12598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267462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22326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章 </a:t>
            </a:r>
            <a:r>
              <a:rPr lang="en-US" altLang="zh-CN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Intro to NLP</a:t>
            </a:r>
            <a:endParaRPr lang="en-US" altLang="zh-CN" sz="6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Seq2Seq Models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4"/>
          <a:stretch>
            <a:fillRect/>
          </a:stretch>
        </p:blipFill>
        <p:spPr>
          <a:xfrm>
            <a:off x="544704" y="2758966"/>
            <a:ext cx="10701300" cy="33158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4704" y="1676065"/>
            <a:ext cx="107012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Machine Translation (MT)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the task of translating a sentence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x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 one language (the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source language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to a sentence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y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another language (the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target language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366549" y="839387"/>
            <a:ext cx="6219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Machine Translation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Seq2Seq Models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02"/>
          <a:stretch>
            <a:fillRect/>
          </a:stretch>
        </p:blipFill>
        <p:spPr>
          <a:xfrm>
            <a:off x="1213598" y="754913"/>
            <a:ext cx="9449101" cy="2169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3598" y="3012797"/>
            <a:ext cx="10758665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1519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MS-Gothic"/>
              </a:rPr>
              <a:t>年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600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MS-Gothic"/>
              </a:rPr>
              <a:t>名西班牙人在墨西哥登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MicrosoftJhengHeiRegular"/>
              </a:rPr>
              <a:t>陆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MS-Gothic"/>
              </a:rPr>
              <a:t>，去征服</a:t>
            </a:r>
            <a:r>
              <a:rPr lang="zh-CN" altLang="en-US" sz="2800" b="0" i="0" dirty="0">
                <a:solidFill>
                  <a:srgbClr val="E98300"/>
                </a:solidFill>
                <a:effectLst/>
                <a:latin typeface="MS-Gothic"/>
              </a:rPr>
              <a:t>几百万人口</a:t>
            </a:r>
            <a:br>
              <a:rPr lang="zh-CN" altLang="en-US" sz="2800" b="0" i="0" dirty="0">
                <a:solidFill>
                  <a:srgbClr val="E98300"/>
                </a:solidFill>
                <a:effectLst/>
                <a:latin typeface="MS-Gothic"/>
              </a:rPr>
            </a:br>
            <a:r>
              <a:rPr lang="zh-CN" altLang="en-US" sz="2800" b="0" i="0" dirty="0">
                <a:solidFill>
                  <a:srgbClr val="8C1515"/>
                </a:solidFill>
                <a:effectLst/>
                <a:latin typeface="MS-Gothic"/>
              </a:rPr>
              <a:t>的</a:t>
            </a:r>
            <a:r>
              <a:rPr lang="zh-CN" altLang="en-US" sz="2800" b="0" i="0" dirty="0">
                <a:solidFill>
                  <a:srgbClr val="175E54"/>
                </a:solidFill>
                <a:effectLst/>
                <a:latin typeface="MS-Gothic"/>
              </a:rPr>
              <a:t>阿</a:t>
            </a:r>
            <a:r>
              <a:rPr lang="zh-CN" altLang="en-US" sz="2800" b="0" i="0" dirty="0">
                <a:solidFill>
                  <a:srgbClr val="175E54"/>
                </a:solidFill>
                <a:effectLst/>
                <a:latin typeface="YuGothic-Regular"/>
              </a:rPr>
              <a:t>兹</a:t>
            </a:r>
            <a:r>
              <a:rPr lang="zh-CN" altLang="en-US" sz="2800" b="0" i="0" dirty="0">
                <a:solidFill>
                  <a:srgbClr val="175E54"/>
                </a:solidFill>
                <a:effectLst/>
                <a:latin typeface="MS-Gothic"/>
              </a:rPr>
              <a:t>特克帝国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MS-Gothic"/>
              </a:rPr>
              <a:t>，初次交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MicrosoftJhengHeiRegular"/>
              </a:rPr>
              <a:t>锋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MS-Gothic"/>
              </a:rPr>
              <a:t>他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MicrosoftJhengHeiRegular"/>
              </a:rPr>
              <a:t>们损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MS-Gothic"/>
              </a:rPr>
              <a:t>兵三分之二。</a:t>
            </a:r>
            <a:br>
              <a:rPr lang="zh-CN" altLang="en-US" sz="2800" b="0" i="0" dirty="0">
                <a:solidFill>
                  <a:srgbClr val="000000"/>
                </a:solidFill>
                <a:effectLst/>
                <a:latin typeface="MS-Gothic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1519, six hundred Spaniards landed in Mexico to conquer </a:t>
            </a:r>
            <a:r>
              <a:rPr lang="en-US" altLang="zh-CN" sz="1800" b="0" i="0" dirty="0">
                <a:solidFill>
                  <a:srgbClr val="175E54"/>
                </a:solidFill>
                <a:effectLst/>
                <a:latin typeface="Calibri" panose="020F0502020204030204" pitchFamily="34" charset="0"/>
              </a:rPr>
              <a:t>the Aztec Empire </a:t>
            </a:r>
            <a:r>
              <a:rPr lang="en-US" altLang="zh-CN" sz="1800" b="0" i="0" dirty="0">
                <a:solidFill>
                  <a:srgbClr val="E98300"/>
                </a:solidFill>
                <a:effectLst/>
                <a:latin typeface="Calibri" panose="020F0502020204030204" pitchFamily="34" charset="0"/>
              </a:rPr>
              <a:t>with a</a:t>
            </a:r>
            <a:br>
              <a:rPr lang="en-US" altLang="zh-CN" sz="1800" b="0" i="0" dirty="0">
                <a:solidFill>
                  <a:srgbClr val="E983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1800" b="0" i="0" dirty="0">
                <a:solidFill>
                  <a:srgbClr val="E98300"/>
                </a:solidFill>
                <a:effectLst/>
                <a:latin typeface="Calibri" panose="020F0502020204030204" pitchFamily="34" charset="0"/>
              </a:rPr>
              <a:t>population of a few million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They lost two thirds of their soldiers in the first clash.</a:t>
            </a:r>
            <a:endParaRPr lang="en-US" altLang="zh-CN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1800" b="0" i="0" dirty="0">
                <a:solidFill>
                  <a:srgbClr val="4BACC6"/>
                </a:solidFill>
                <a:effectLst/>
                <a:latin typeface="Calibri" panose="020F0502020204030204" pitchFamily="34" charset="0"/>
              </a:rPr>
              <a:t>translate.google.com (2009):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1519 600 Spaniards landed in Mexico, </a:t>
            </a:r>
            <a:r>
              <a:rPr lang="en-US" altLang="zh-CN" sz="1800" b="0" i="0" dirty="0">
                <a:solidFill>
                  <a:srgbClr val="8C1515"/>
                </a:solidFill>
                <a:effectLst/>
                <a:latin typeface="Calibri" panose="020F0502020204030204" pitchFamily="34" charset="0"/>
              </a:rPr>
              <a:t>millions of people to</a:t>
            </a:r>
            <a:br>
              <a:rPr lang="en-US" altLang="zh-CN" sz="1800" b="0" i="0" dirty="0">
                <a:solidFill>
                  <a:srgbClr val="8C1515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1800" b="0" i="0" dirty="0">
                <a:solidFill>
                  <a:srgbClr val="8C1515"/>
                </a:solidFill>
                <a:effectLst/>
                <a:latin typeface="Calibri" panose="020F0502020204030204" pitchFamily="34" charset="0"/>
              </a:rPr>
              <a:t>conquer the Aztec empire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first two-thirds of soldiers against their loss.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1800" b="0" i="0" dirty="0">
                <a:solidFill>
                  <a:srgbClr val="4BACC6"/>
                </a:solidFill>
                <a:effectLst/>
                <a:latin typeface="Calibri" panose="020F0502020204030204" pitchFamily="34" charset="0"/>
              </a:rPr>
              <a:t>translate.google.com (2013):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1519 600 Spaniards landed in Mexico </a:t>
            </a:r>
            <a:r>
              <a:rPr lang="en-US" altLang="zh-CN" sz="1800" b="0" i="0" dirty="0">
                <a:solidFill>
                  <a:srgbClr val="8C1515"/>
                </a:solidFill>
                <a:effectLst/>
                <a:latin typeface="Calibri" panose="020F0502020204030204" pitchFamily="34" charset="0"/>
              </a:rPr>
              <a:t>to conquer the Aztec</a:t>
            </a:r>
            <a:br>
              <a:rPr lang="en-US" altLang="zh-CN" sz="1800" b="0" i="0" dirty="0">
                <a:solidFill>
                  <a:srgbClr val="8C1515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1800" b="0" i="0" dirty="0">
                <a:solidFill>
                  <a:srgbClr val="8C1515"/>
                </a:solidFill>
                <a:effectLst/>
                <a:latin typeface="Calibri" panose="020F0502020204030204" pitchFamily="34" charset="0"/>
              </a:rPr>
              <a:t>empire, hundreds of millions of people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initial confrontation loss of soldiers two-thirds.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1800" b="0" i="0" dirty="0">
                <a:solidFill>
                  <a:srgbClr val="4BACC6"/>
                </a:solidFill>
                <a:effectLst/>
                <a:latin typeface="Calibri" panose="020F0502020204030204" pitchFamily="34" charset="0"/>
              </a:rPr>
              <a:t>translate.google.com (2015):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1519 600 Spaniards landed in Mexico, </a:t>
            </a:r>
            <a:r>
              <a:rPr lang="en-US" altLang="zh-CN" sz="1800" b="0" i="0" dirty="0">
                <a:solidFill>
                  <a:srgbClr val="8C1515"/>
                </a:solidFill>
                <a:effectLst/>
                <a:latin typeface="Calibri" panose="020F0502020204030204" pitchFamily="34" charset="0"/>
              </a:rPr>
              <a:t>millions of people to</a:t>
            </a:r>
            <a:br>
              <a:rPr lang="en-US" altLang="zh-CN" sz="1800" b="0" i="0" dirty="0">
                <a:solidFill>
                  <a:srgbClr val="8C1515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1800" b="0" i="0" dirty="0">
                <a:solidFill>
                  <a:srgbClr val="8C1515"/>
                </a:solidFill>
                <a:effectLst/>
                <a:latin typeface="Calibri" panose="020F0502020204030204" pitchFamily="34" charset="0"/>
              </a:rPr>
              <a:t>conquer the Aztec empire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first two-thirds of the loss of soldiers they clash.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Seq2Seq Models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6501" y="842288"/>
            <a:ext cx="1062383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1990s–2010s: Statistical Machine Translation</a:t>
            </a:r>
            <a:endParaRPr lang="en-US" altLang="zh-CN" sz="32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SMT was a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huge research field</a:t>
            </a:r>
            <a:endParaRPr lang="en-US" altLang="zh-CN" sz="2400" b="0" i="0" dirty="0">
              <a:solidFill>
                <a:srgbClr val="FF30EE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best systems were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extremely complex</a:t>
            </a:r>
            <a:b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Hundreds of important details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Systems had many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separately-designed subcomponents</a:t>
            </a:r>
            <a:b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Lots of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feature engineering</a:t>
            </a:r>
            <a:b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      </a:t>
            </a: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 to design features to capture particular language phenomena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Required compiling and maintaining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extra resources</a:t>
            </a:r>
            <a:b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      </a:t>
            </a: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Like tables of equivalent phrases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Lots of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human effort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maintain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</a:t>
            </a: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Repeated effort for each language pair!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Seq2Seq Models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401"/>
            <a:ext cx="12191366" cy="58648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Seq2Seq Models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6307" y="833750"/>
            <a:ext cx="6213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What is Neural Machine Translation?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578456" y="1961305"/>
            <a:ext cx="9670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Neural Machine Translation (NMT)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a way to do Machine Translation with a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single end-to-end neural network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578456" y="3541817"/>
            <a:ext cx="95912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neural network architecture is called a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sequence-to-sequence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 (aka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seq2seq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it involves </a:t>
            </a: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two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RNNs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Seq2Seq Models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16" y="754913"/>
            <a:ext cx="9353096" cy="578105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Seq2Seq Models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6744" y="963571"/>
            <a:ext cx="10105698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Sequence-to-sequence is versatile!</a:t>
            </a:r>
            <a:endParaRPr lang="en-US" altLang="zh-CN" sz="32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general notion here is an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encoder-decoder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One neural network takes input and produces a neural representation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Another network produces output based on that neural representation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If the input and output are sequences, we call it a seq2seq model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Sequence-to-sequence is useful for </a:t>
            </a: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more than just MT</a:t>
            </a:r>
            <a:b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Many NLP tasks can be phrased as sequence-to-sequence: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Summarization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(long text → short text)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Dialogue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(previous utterances → next utterance)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Parsing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(input text → output parse as sequence)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Code generation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(natural language → Python code)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Seq2Seq Models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89" b="24069"/>
          <a:stretch>
            <a:fillRect/>
          </a:stretch>
        </p:blipFill>
        <p:spPr>
          <a:xfrm>
            <a:off x="604299" y="3365938"/>
            <a:ext cx="10102401" cy="17342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4298" y="842169"/>
            <a:ext cx="109124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i="0" dirty="0">
                <a:solidFill>
                  <a:srgbClr val="007C92"/>
                </a:solidFill>
                <a:effectLst/>
                <a:latin typeface="Calibri-Bold"/>
              </a:rPr>
              <a:t>Neural Machine Translation (NMT)</a:t>
            </a:r>
            <a:endParaRPr lang="en-US" altLang="zh-CN" sz="36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6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sequence-to-sequence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 is an example of a </a:t>
            </a:r>
            <a:r>
              <a:rPr lang="en-US" altLang="zh-CN" sz="2400" b="1" i="0" dirty="0">
                <a:solidFill>
                  <a:srgbClr val="FF30EE"/>
                </a:solidFill>
                <a:effectLst/>
                <a:latin typeface="Calibri-Bold"/>
              </a:rPr>
              <a:t>Conditional Language Model</a:t>
            </a:r>
            <a:br>
              <a:rPr lang="en-US" altLang="zh-CN" sz="2400" b="1" i="0" dirty="0">
                <a:solidFill>
                  <a:srgbClr val="FF30EE"/>
                </a:solidFill>
                <a:effectLst/>
                <a:latin typeface="Calibri-Bold"/>
              </a:rPr>
            </a:br>
            <a:r>
              <a:rPr lang="en-US" altLang="zh-CN" sz="2400" b="1" i="0" dirty="0">
                <a:solidFill>
                  <a:srgbClr val="FF30EE"/>
                </a:solidFill>
                <a:effectLst/>
                <a:latin typeface="Calibri-Bold"/>
              </a:rPr>
              <a:t>   </a:t>
            </a:r>
            <a:r>
              <a:rPr lang="en-US" altLang="zh-CN" sz="2000" b="0" i="0" dirty="0">
                <a:solidFill>
                  <a:srgbClr val="3A87FF"/>
                </a:solidFill>
                <a:effectLst/>
                <a:latin typeface="TimesNewRomanPSMT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Language Model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because the decoder is predicting the next word of the target sentence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Calibri-Italic"/>
              </a:rPr>
              <a:t>y</a:t>
            </a:r>
            <a:br>
              <a:rPr lang="en-US" altLang="zh-CN" sz="2000" b="0" i="1" dirty="0">
                <a:solidFill>
                  <a:srgbClr val="000000"/>
                </a:solidFill>
                <a:effectLst/>
                <a:latin typeface="Calibri-Italic"/>
              </a:rPr>
            </a:br>
            <a:r>
              <a:rPr lang="en-US" altLang="zh-CN" sz="2000" b="0" i="1" dirty="0">
                <a:solidFill>
                  <a:srgbClr val="000000"/>
                </a:solidFill>
                <a:effectLst/>
                <a:latin typeface="Calibri-Italic"/>
              </a:rPr>
              <a:t>   </a:t>
            </a:r>
            <a:r>
              <a:rPr lang="en-US" altLang="zh-CN" sz="2000" b="0" i="0" dirty="0">
                <a:solidFill>
                  <a:srgbClr val="3A87FF"/>
                </a:solidFill>
                <a:effectLst/>
                <a:latin typeface="TimesNewRomanPSMT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Conditional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because its predictions are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Calibri-Italic"/>
              </a:rPr>
              <a:t>also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conditioned on the source sentence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Calibri-Italic"/>
              </a:rPr>
              <a:t>x</a:t>
            </a:r>
            <a:r>
              <a:rPr lang="en-US" altLang="zh-CN" sz="2000" dirty="0"/>
              <a:t>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604298" y="5193111"/>
            <a:ext cx="96511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Question: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to train an NMT system?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(Easy) Answer: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Get a big parallel corpus…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there is now exciting work on “unsupervised NMT”, data augmentation, etc.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Seq2Seq Models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2" y="891591"/>
            <a:ext cx="9331168" cy="553359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Seq2Seq Models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7" y="889651"/>
            <a:ext cx="10145864" cy="5576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6"/>
          <a:stretch>
            <a:fillRect/>
          </a:stretch>
        </p:blipFill>
        <p:spPr>
          <a:xfrm>
            <a:off x="895517" y="3572359"/>
            <a:ext cx="8449961" cy="27898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1667" y="961928"/>
            <a:ext cx="902776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How do we represent the meaning of a word?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Definition: 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Calibri-Bold"/>
              </a:rPr>
              <a:t>meaning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(Webster dictionary)</a:t>
            </a:r>
            <a:br>
              <a:rPr lang="en-US" altLang="zh-C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idea that is represented by a word, phrase, etc.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idea that a person wants to express by using words, signs, etc.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idea that is expressed in a work of writing, art, etc.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Seq2Seq Models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56" b="22504"/>
          <a:stretch>
            <a:fillRect/>
          </a:stretch>
        </p:blipFill>
        <p:spPr>
          <a:xfrm>
            <a:off x="636105" y="4201510"/>
            <a:ext cx="10265134" cy="9695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6105" y="963719"/>
            <a:ext cx="10471183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NMT: the first big success story of NLP Deep Learning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Neural Machine Translation went from a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fringe research attempt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2014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the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leading standard method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2016</a:t>
            </a:r>
            <a:endParaRPr lang="en-US" altLang="zh-CN" sz="2400" b="1" i="0" dirty="0">
              <a:solidFill>
                <a:srgbClr val="000000"/>
              </a:solidFill>
              <a:effectLst/>
              <a:latin typeface="Calibri-Bold"/>
            </a:endParaRPr>
          </a:p>
          <a:p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2014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First seq2seq paper published </a:t>
            </a:r>
            <a:r>
              <a:rPr lang="en-US" altLang="zh-CN" sz="2400" b="0" i="0" dirty="0">
                <a:solidFill>
                  <a:srgbClr val="175E54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altLang="zh-CN" sz="2400" b="0" i="0" dirty="0" err="1">
                <a:solidFill>
                  <a:srgbClr val="175E54"/>
                </a:solidFill>
                <a:effectLst/>
                <a:latin typeface="Calibri" panose="020F0502020204030204" pitchFamily="34" charset="0"/>
              </a:rPr>
              <a:t>Sutskever</a:t>
            </a:r>
            <a:r>
              <a:rPr lang="en-US" altLang="zh-CN" sz="2400" b="0" i="0" dirty="0">
                <a:solidFill>
                  <a:srgbClr val="175E54"/>
                </a:solidFill>
                <a:effectLst/>
                <a:latin typeface="Calibri" panose="020F0502020204030204" pitchFamily="34" charset="0"/>
              </a:rPr>
              <a:t> et al. 2014]</a:t>
            </a:r>
            <a:br>
              <a:rPr lang="en-US" altLang="zh-CN" sz="2400" b="0" i="0" dirty="0">
                <a:solidFill>
                  <a:srgbClr val="175E54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2016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Google Translate switches from SMT to NMT – and by 2018 everyone had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https://www.nytimes.com/2016/12/14/magazine/the-great-ai-awakening.html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636104" y="5275329"/>
            <a:ext cx="11435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This was amazing!</a:t>
            </a:r>
            <a:b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SMT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systems, built by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hundreds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engineers over many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years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were outperformed by NMT systems trained by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small groups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engineers in a few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months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目录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00783" y="2249907"/>
            <a:ext cx="7772400" cy="4114800"/>
          </a:xfrm>
          <a:prstGeom prst="rect">
            <a:avLst/>
          </a:prstGeom>
        </p:spPr>
        <p:txBody>
          <a:bodyPr/>
          <a:lstStyle>
            <a:lvl1pPr marL="234315" indent="-234315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Char char="•"/>
              <a:defRPr sz="336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6915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88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2pPr>
            <a:lvl3pPr marL="11487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3pPr>
            <a:lvl4pPr marL="16059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4pPr>
            <a:lvl5pPr marL="20631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192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5pPr>
            <a:lvl6pPr marL="261175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6pPr>
            <a:lvl7pPr marL="316039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7pPr>
            <a:lvl8pPr marL="370903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8pPr>
            <a:lvl9pPr marL="425767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1 Word2Vec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2 Seq2Seq Models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solidFill>
                  <a:srgbClr val="055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Transformers</a:t>
            </a:r>
            <a:endParaRPr lang="zh-CN" altLang="en-US" sz="3200" kern="0" dirty="0">
              <a:solidFill>
                <a:srgbClr val="055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4 LLMs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34082" y="1012738"/>
            <a:ext cx="8231893" cy="1143000"/>
          </a:xfrm>
          <a:prstGeom prst="rect">
            <a:avLst/>
          </a:prstGeom>
        </p:spPr>
        <p:txBody>
          <a:bodyPr/>
          <a:lstStyle>
            <a:lvl1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2pPr>
            <a:lvl3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3pPr>
            <a:lvl4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4pPr>
            <a:lvl5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5pPr>
            <a:lvl6pPr marL="157734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12598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267462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22326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xxx</a:t>
            </a:r>
            <a:r>
              <a:rPr lang="zh-CN" altLang="en-US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章 </a:t>
            </a:r>
            <a:r>
              <a:rPr lang="en-US" altLang="zh-CN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Intro to NLP</a:t>
            </a:r>
            <a:endParaRPr lang="en-US" altLang="zh-CN" sz="6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0" y="882595"/>
            <a:ext cx="10090205" cy="554749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1" y="965251"/>
            <a:ext cx="10983524" cy="54275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2" b="16796"/>
          <a:stretch>
            <a:fillRect/>
          </a:stretch>
        </p:blipFill>
        <p:spPr>
          <a:xfrm>
            <a:off x="460701" y="3886200"/>
            <a:ext cx="11245985" cy="148984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701" y="874455"/>
            <a:ext cx="109057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Attention</a:t>
            </a:r>
            <a:endParaRPr lang="en-US" altLang="zh-CN" sz="32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1" i="0" dirty="0">
                <a:solidFill>
                  <a:srgbClr val="5D4B3C"/>
                </a:solidFill>
                <a:effectLst/>
                <a:latin typeface="Calibri-Bold"/>
              </a:rPr>
              <a:t>Attention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provides a solution to the bottleneck problem.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Core idea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on each step of the decoder,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use </a:t>
            </a: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direct connection to the encoder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</a:t>
            </a: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focus</a:t>
            </a:r>
            <a:b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</a:b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on a particular part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the source sequence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60701" y="5602409"/>
            <a:ext cx="10597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First, we will show via diagram (no equations), then we will show with equations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9700405" cy="550230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2284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228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0420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228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042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196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099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228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042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196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099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85130"/>
            <a:ext cx="8836549" cy="54745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7"/>
          <a:stretch>
            <a:fillRect/>
          </a:stretch>
        </p:blipFill>
        <p:spPr>
          <a:xfrm>
            <a:off x="926331" y="2505075"/>
            <a:ext cx="9767500" cy="38652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7918" y="843995"/>
            <a:ext cx="1113553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How do we have usable meaning in a computer?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Previously commonest NLP solution: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Use, e.g.,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WordNet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 thesaurus containing lists of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synonym sets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hypernyms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(“is a” relationships)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228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042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196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099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85130"/>
            <a:ext cx="8836549" cy="54745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7032"/>
            <a:ext cx="8926253" cy="55464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228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926253" cy="5546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85130"/>
            <a:ext cx="8836549" cy="547270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228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666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228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85130"/>
            <a:ext cx="8836549" cy="54727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75178" cy="552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75178" cy="54716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228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85130"/>
            <a:ext cx="8836549" cy="54727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75178" cy="552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75178" cy="5471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75178" cy="549251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228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85130"/>
            <a:ext cx="8836549" cy="54727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75178" cy="552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75178" cy="5471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75178" cy="54925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5" y="978011"/>
            <a:ext cx="8748252" cy="54716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836549" cy="55228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85130"/>
            <a:ext cx="8836549" cy="54727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75178" cy="552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75178" cy="5471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75178" cy="54925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5" y="978011"/>
            <a:ext cx="8748252" cy="54716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" y="978011"/>
            <a:ext cx="8748253" cy="54748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3" y="834887"/>
            <a:ext cx="9679561" cy="561362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6" t="67944" r="1" b="2502"/>
          <a:stretch>
            <a:fillRect/>
          </a:stretch>
        </p:blipFill>
        <p:spPr>
          <a:xfrm>
            <a:off x="8694683" y="4808483"/>
            <a:ext cx="2460996" cy="173615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5148" y="892332"/>
            <a:ext cx="1106345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Attention is </a:t>
            </a:r>
            <a:r>
              <a:rPr lang="en-US" altLang="zh-CN" sz="3200" b="1" i="0" dirty="0">
                <a:solidFill>
                  <a:srgbClr val="00B050"/>
                </a:solidFill>
                <a:effectLst/>
                <a:latin typeface="Calibri-Bold"/>
              </a:rPr>
              <a:t>great!</a:t>
            </a:r>
            <a:br>
              <a:rPr lang="en-US" altLang="zh-CN" sz="3200" b="1" i="0" dirty="0">
                <a:solidFill>
                  <a:srgbClr val="00B050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Attention significantly </a:t>
            </a: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improves NMT performance</a:t>
            </a:r>
            <a:b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 very useful to allow decoder to focus on certain parts of the source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Attention provides a </a:t>
            </a: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more “human-like” model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the MT process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You can look back at the source sentence while translating, rather than needing to remember it all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Attention </a:t>
            </a: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solves the bottleneck problem</a:t>
            </a:r>
            <a:b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Attention allows decoder to look directly at source; bypass bottleneck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Attention </a:t>
            </a: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helps with the vanishing gradient problem</a:t>
            </a:r>
            <a:b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Provides shortcut to faraway states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Attention provides </a:t>
            </a:r>
            <a: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some interpretability</a:t>
            </a:r>
            <a:br>
              <a:rPr lang="en-US" altLang="zh-CN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By inspecting attention distribution, we see what the decoder was focusing on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get (soft) </a:t>
            </a:r>
            <a:r>
              <a:rPr lang="en-US" altLang="zh-CN" sz="20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alignment for free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!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is cool because we never explicitly trained an alignment system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network just learned alignment by itself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4768" y="952215"/>
            <a:ext cx="1075745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Attention is a </a:t>
            </a:r>
            <a:r>
              <a:rPr lang="en-US" altLang="zh-CN" sz="3200" b="1" i="1" dirty="0">
                <a:solidFill>
                  <a:srgbClr val="007C92"/>
                </a:solidFill>
                <a:effectLst/>
                <a:latin typeface="Calibri-BoldItalic"/>
              </a:rPr>
              <a:t>general </a:t>
            </a:r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Deep Learning technique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We’ve seen that attention is a great way to improve the sequence-to-sequence model for Machine Translation.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However: You can use attention in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many architectures</a:t>
            </a:r>
            <a:b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(not just seq2seq) and </a:t>
            </a:r>
            <a:r>
              <a:rPr lang="en-US" altLang="zh-CN" sz="2400" b="0" i="0" dirty="0">
                <a:solidFill>
                  <a:srgbClr val="FF30EE"/>
                </a:solidFill>
                <a:effectLst/>
                <a:latin typeface="Calibri" panose="020F0502020204030204" pitchFamily="34" charset="0"/>
              </a:rPr>
              <a:t>many tasks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(not just MT)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84768" y="4970052"/>
            <a:ext cx="10640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sometimes say that the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Calibri" panose="020F0502020204030204" pitchFamily="34" charset="0"/>
              </a:rPr>
              <a:t>query </a:t>
            </a:r>
            <a:r>
              <a:rPr lang="en-US" altLang="zh-CN" sz="2400" b="0" i="1" dirty="0">
                <a:solidFill>
                  <a:srgbClr val="3A87FF"/>
                </a:solidFill>
                <a:effectLst/>
                <a:latin typeface="Calibri-Italic"/>
              </a:rPr>
              <a:t>attends to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Calibri" panose="020F0502020204030204" pitchFamily="34" charset="0"/>
              </a:rPr>
              <a:t>the values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example, in the seq2seq + attention model, each decoder hidden state (query)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attends to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the encoder hidden states (values).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83082" y="3429000"/>
            <a:ext cx="11223604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1" i="0" dirty="0">
                <a:solidFill>
                  <a:srgbClr val="3A87FF"/>
                </a:solidFill>
                <a:effectLst/>
                <a:latin typeface="Calibri-Bold"/>
              </a:rPr>
              <a:t>More general definition of attention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Given a set of vector </a:t>
            </a: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values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and a vector </a:t>
            </a: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query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altLang="zh-CN" sz="2400" b="1" i="0" dirty="0">
                <a:solidFill>
                  <a:srgbClr val="3A87FF"/>
                </a:solidFill>
                <a:effectLst/>
                <a:latin typeface="Calibri-Bold"/>
              </a:rPr>
              <a:t>attention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a technique to compute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a weighted sum of the values, dependent on the query.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1644" y="997565"/>
            <a:ext cx="1067058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Problems with resources like WordNet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useful resource but missing nuance: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e.g.,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“proficient”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listed as a synonym for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“good”</a:t>
            </a:r>
            <a:b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     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is only correct in some contexts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Also, WordNet list offensive synonyms in some synonym sets without any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coverage of the connotations or appropriateness of words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Missing new meanings of words: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e.g.,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wicked, badass, nifty, wizard, genius, ninja, </a:t>
            </a:r>
            <a:r>
              <a:rPr lang="en-US" altLang="zh-CN" sz="2400" b="0" i="0" dirty="0" err="1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bombest</a:t>
            </a:r>
            <a:b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Impossible to keep up-to-date!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Subjective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Requires human labor to create and adapt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Can’t be used to accurately compute word similarity (see following slides)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082" y="1782142"/>
            <a:ext cx="11223604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1" i="0" dirty="0">
                <a:solidFill>
                  <a:srgbClr val="3A87FF"/>
                </a:solidFill>
                <a:effectLst/>
                <a:latin typeface="Calibri-Bold"/>
              </a:rPr>
              <a:t>More general definition of attention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Given a set of vector </a:t>
            </a: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values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and a vector </a:t>
            </a: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query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altLang="zh-CN" sz="2400" b="1" i="0" dirty="0">
                <a:solidFill>
                  <a:srgbClr val="3A87FF"/>
                </a:solidFill>
                <a:effectLst/>
                <a:latin typeface="Calibri-Bold"/>
              </a:rPr>
              <a:t>attention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a technique to compute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a weighted sum of the values, dependent on the query.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335016" y="993696"/>
            <a:ext cx="7295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Attention is a </a:t>
            </a:r>
            <a:r>
              <a:rPr lang="en-US" altLang="zh-CN" sz="2800" b="1" i="1" dirty="0">
                <a:solidFill>
                  <a:srgbClr val="007C92"/>
                </a:solidFill>
                <a:effectLst/>
                <a:latin typeface="Calibri-BoldItalic"/>
              </a:rPr>
              <a:t>general </a:t>
            </a:r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Deep Learning technique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483082" y="3087395"/>
            <a:ext cx="112236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Intuition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weighted sum is a </a:t>
            </a: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selective summary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the information contained in the values,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where the query determines which values to focus on.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Attention is a way to obtain a </a:t>
            </a: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fixed-size representation of an arbitrary set of</a:t>
            </a:r>
            <a:b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</a:br>
            <a:r>
              <a:rPr lang="en-US" altLang="zh-CN" sz="2400" b="0" i="1" dirty="0">
                <a:solidFill>
                  <a:srgbClr val="FF30EE"/>
                </a:solidFill>
                <a:effectLst/>
                <a:latin typeface="Calibri-Italic"/>
              </a:rPr>
              <a:t>   representations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(the values), dependent on some other representation (the query).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Upshot: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Attention has become the powerful, flexible, general way pointer and memory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manipulation in all deep learning models. A new idea from after 2010! From NMT!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112" y="897360"/>
            <a:ext cx="71044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Transformers: Is Attention All We Need?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832897" y="1730581"/>
            <a:ext cx="8764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</a:t>
            </a:r>
            <a:r>
              <a:rPr lang="zh-CN" altLang="en-US" sz="2400" dirty="0"/>
              <a:t>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learned that attention dramatically improves the performance of recurrent neural networks.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832896" y="2773176"/>
            <a:ext cx="8581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Today, we will take this one step further and ask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Is Attention All We Need?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Spoiler: Not Quite!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985" y="3429000"/>
            <a:ext cx="5254847" cy="298647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0" y="865399"/>
            <a:ext cx="10320792" cy="57095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7" y="778766"/>
            <a:ext cx="10045540" cy="576469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9" y="830911"/>
            <a:ext cx="10028967" cy="56910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6" y="848433"/>
            <a:ext cx="11250137" cy="55841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7"/>
          <a:stretch>
            <a:fillRect/>
          </a:stretch>
        </p:blipFill>
        <p:spPr>
          <a:xfrm>
            <a:off x="663628" y="3704897"/>
            <a:ext cx="10507956" cy="288218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1142" y="762032"/>
            <a:ext cx="1148912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Scaling Laws: Are Transformers All We Need?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With Transformers, language modeling performance improves smoothly as we increase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model size, training data, and compute resources in tandem.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power-law relationship has been observed over multiple orders of magnitude with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no sign of slowing!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If we keep scaling up these models (with no change to the architecture), could they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eventually match or exceed human-level performance?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086" y="1158164"/>
            <a:ext cx="11102866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Why Move Beyond Recurrence?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Motivation for Transformer Architecture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Transformers authors had 3 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desirata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when designing this architecture: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Minimize (or at least not increase) computational complexity per layer.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Minimize path length between any pair of words to facilitate learning of long-range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dependencies.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Maximize the amount of computation that can be parallelized.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03"/>
          <a:stretch>
            <a:fillRect/>
          </a:stretch>
        </p:blipFill>
        <p:spPr>
          <a:xfrm>
            <a:off x="421419" y="2782614"/>
            <a:ext cx="10392355" cy="2427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133" y="898738"/>
            <a:ext cx="1108710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1. Transformer Motivation: Computational Complexity Per Layer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800" b="0" i="0" dirty="0">
                <a:solidFill>
                  <a:srgbClr val="4198B5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 sequence length (n) &lt;&lt; representation dimension (d), complexity per layer is lower for a Transformer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compared to the recurrent models we’ve learned about so far.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79"/>
          <a:stretch>
            <a:fillRect/>
          </a:stretch>
        </p:blipFill>
        <p:spPr>
          <a:xfrm>
            <a:off x="746780" y="4056494"/>
            <a:ext cx="10018942" cy="22644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0002" y="896429"/>
            <a:ext cx="11092293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2. Transformer Motivation: Minimize </a:t>
            </a:r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Linear Interaction Distance</a:t>
            </a:r>
            <a:endParaRPr lang="en-US" altLang="zh-CN" sz="32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RNNs are unrolled “left-to-right”.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 encodes linear locality: a useful heuristic!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Nearby words often affect each other’s meanings</a:t>
            </a:r>
            <a:endParaRPr lang="en-US" altLang="zh-CN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Problem: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RNNs take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O(sequence length)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steps for distant word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pairs to interact.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3" t="12915" r="11319" b="57216"/>
          <a:stretch>
            <a:fillRect/>
          </a:stretch>
        </p:blipFill>
        <p:spPr>
          <a:xfrm>
            <a:off x="8579720" y="1649202"/>
            <a:ext cx="1442546" cy="16448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7" t="36191" r="31002" b="47237"/>
          <a:stretch>
            <a:fillRect/>
          </a:stretch>
        </p:blipFill>
        <p:spPr>
          <a:xfrm>
            <a:off x="5687878" y="2750949"/>
            <a:ext cx="2564969" cy="8136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9192" y="1005404"/>
            <a:ext cx="9082008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Representing words as discrete symbols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traditional NLP, we regard words as discrete symbols: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                        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Calibri" panose="020F0502020204030204" pitchFamily="34" charset="0"/>
              </a:rPr>
              <a:t>hotel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Calibri" panose="020F0502020204030204" pitchFamily="34" charset="0"/>
              </a:rPr>
              <a:t>conference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altLang="zh-CN" sz="2400" b="0" i="0" dirty="0">
                <a:solidFill>
                  <a:srgbClr val="3A87FF"/>
                </a:solidFill>
                <a:effectLst/>
                <a:latin typeface="Calibri" panose="020F0502020204030204" pitchFamily="34" charset="0"/>
              </a:rPr>
              <a:t>motel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– a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localist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representation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591692" y="5080879"/>
            <a:ext cx="9172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Vector dimension = number of words in vocabulary (e.g., 500,000+)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91691" y="3473846"/>
            <a:ext cx="98076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Such symbols for words can be represented by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one-hot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vectors: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     </a:t>
            </a:r>
            <a:r>
              <a:rPr lang="en-US" altLang="zh-CN" sz="2400" b="0" i="0" dirty="0">
                <a:solidFill>
                  <a:srgbClr val="FF07EB"/>
                </a:solidFill>
                <a:effectLst/>
                <a:latin typeface="Calibri" panose="020F0502020204030204" pitchFamily="34" charset="0"/>
              </a:rPr>
              <a:t>motel = [0 0 0 0 0 0 0 0 0 0 1 0 0 0 0]</a:t>
            </a:r>
            <a:br>
              <a:rPr lang="en-US" altLang="zh-CN" sz="2400" b="0" i="0" dirty="0">
                <a:solidFill>
                  <a:srgbClr val="FF07EB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FF07EB"/>
                </a:solidFill>
                <a:effectLst/>
                <a:latin typeface="Calibri" panose="020F0502020204030204" pitchFamily="34" charset="0"/>
              </a:rPr>
              <a:t>                  hotel = [0 0 0 0 0 0 0 1 0 0 0 0 0 0 0]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1"/>
          <a:stretch>
            <a:fillRect/>
          </a:stretch>
        </p:blipFill>
        <p:spPr>
          <a:xfrm>
            <a:off x="524786" y="3777915"/>
            <a:ext cx="10161767" cy="27049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1631" y="987004"/>
            <a:ext cx="11297653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2. Transformer Motivation: Minimize </a:t>
            </a:r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Linear Interaction Distance</a:t>
            </a:r>
            <a:endParaRPr lang="en-US" altLang="zh-CN" sz="32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O(sequence length)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steps for distant word pairs to interact means: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Hard to learn long-distance dependencies (because gradient problems!)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Linear order of words is “baked in”; we already know sequential structure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doesn't tell the whole story...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22"/>
          <a:stretch>
            <a:fillRect/>
          </a:stretch>
        </p:blipFill>
        <p:spPr>
          <a:xfrm>
            <a:off x="523648" y="4256690"/>
            <a:ext cx="9436424" cy="23280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9382" y="845329"/>
            <a:ext cx="1108896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3. Transformer Motivation: Maximize </a:t>
            </a:r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Parallelizability</a:t>
            </a:r>
            <a:endParaRPr lang="en-US" altLang="zh-CN" sz="32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Forward and backward passes have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O(seq length)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unparallelizable operations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GPUs (and TPUs) can perform many independent computations at once!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future RNN hidden states can’t be computed in full before past RNN hidden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states have been computed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Inhibits training on very large datasets!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Particularly problematic as sequence length increases, as we can no longer batch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many examples together due to memory limitations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1"/>
          <a:stretch>
            <a:fillRect/>
          </a:stretch>
        </p:blipFill>
        <p:spPr>
          <a:xfrm>
            <a:off x="667908" y="4296103"/>
            <a:ext cx="10288989" cy="2188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5147" y="881730"/>
            <a:ext cx="110555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High-Level Architecture: Transformer is all about </a:t>
            </a:r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(Self) Attention</a:t>
            </a:r>
            <a:endParaRPr lang="en-US" altLang="zh-CN" sz="32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recap,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attention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treats each word’s representation as a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query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access and incorporate information from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a set of values.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Previously, we saw attention from the </a:t>
            </a:r>
            <a:r>
              <a:rPr lang="en-US" altLang="zh-CN" sz="2000" b="1" i="0" dirty="0">
                <a:solidFill>
                  <a:srgbClr val="0070C0"/>
                </a:solidFill>
                <a:effectLst/>
                <a:latin typeface="Calibri-Bold"/>
              </a:rPr>
              <a:t>decoder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the </a:t>
            </a:r>
            <a:r>
              <a:rPr lang="en-US" altLang="zh-CN" sz="2000" b="1" i="0" dirty="0">
                <a:solidFill>
                  <a:srgbClr val="00B050"/>
                </a:solidFill>
                <a:effectLst/>
                <a:latin typeface="Calibri-Bold"/>
              </a:rPr>
              <a:t>encoder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a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recurrent sequence-to-sequence model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Self-attention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</a:t>
            </a:r>
            <a:r>
              <a:rPr lang="en-US" altLang="zh-CN" sz="2000" b="1" i="0" dirty="0">
                <a:solidFill>
                  <a:srgbClr val="00B050"/>
                </a:solidFill>
                <a:effectLst/>
                <a:latin typeface="Calibri-Bold"/>
              </a:rPr>
              <a:t>encoder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US" altLang="zh-CN" sz="2000" b="1" i="0" dirty="0">
                <a:solidFill>
                  <a:srgbClr val="00B050"/>
                </a:solidFill>
                <a:effectLst/>
                <a:latin typeface="Calibri-Bold"/>
              </a:rPr>
              <a:t>encoder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(or </a:t>
            </a:r>
            <a:r>
              <a:rPr lang="en-US" altLang="zh-CN" sz="2000" b="1" i="0" dirty="0">
                <a:solidFill>
                  <a:srgbClr val="0070C0"/>
                </a:solidFill>
                <a:effectLst/>
                <a:latin typeface="Calibri-Bold"/>
              </a:rPr>
              <a:t>decoder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US" altLang="zh-CN" sz="2000" b="1" i="0" dirty="0">
                <a:solidFill>
                  <a:srgbClr val="0070C0"/>
                </a:solidFill>
                <a:effectLst/>
                <a:latin typeface="Calibri-Bold"/>
              </a:rPr>
              <a:t>decoder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attention where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each word attends to each other word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within the input (or output)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" y="911595"/>
            <a:ext cx="10337083" cy="55766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6" y="858281"/>
            <a:ext cx="9165029" cy="55565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3"/>
          <a:stretch>
            <a:fillRect/>
          </a:stretch>
        </p:blipFill>
        <p:spPr>
          <a:xfrm>
            <a:off x="913346" y="1608083"/>
            <a:ext cx="7220838" cy="49121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7265" y="890754"/>
            <a:ext cx="6219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Encoder: Self-Attention</a:t>
            </a:r>
            <a:r>
              <a:rPr lang="en-US" altLang="zh-CN" sz="2400" b="1" dirty="0"/>
              <a:t> </a:t>
            </a:r>
            <a:endParaRPr lang="zh-CN" altLang="en-US" sz="2400" b="1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91"/>
          <a:stretch>
            <a:fillRect/>
          </a:stretch>
        </p:blipFill>
        <p:spPr>
          <a:xfrm>
            <a:off x="814557" y="3988676"/>
            <a:ext cx="7691066" cy="25552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1500" y="926299"/>
            <a:ext cx="1004657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Intuition for Attention Mechanism</a:t>
            </a:r>
            <a:b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Wingdings-Regular"/>
              </a:rPr>
              <a:t>▪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Let's think of attention as a "fuzzy" or approximate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hashtable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Wingdings-Regular"/>
              </a:rPr>
              <a:t>▪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look up a 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Calibri-Bold"/>
              </a:rPr>
              <a:t>value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we compare a </a:t>
            </a:r>
            <a:r>
              <a:rPr lang="en-US" altLang="zh-CN" sz="2000" b="1" i="0" dirty="0">
                <a:solidFill>
                  <a:srgbClr val="0070C0"/>
                </a:solidFill>
                <a:effectLst/>
                <a:latin typeface="Calibri-Bold"/>
              </a:rPr>
              <a:t>query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against </a:t>
            </a:r>
            <a:r>
              <a:rPr lang="en-US" altLang="zh-CN" sz="2000" b="1" i="0" dirty="0">
                <a:solidFill>
                  <a:srgbClr val="00B050"/>
                </a:solidFill>
                <a:effectLst/>
                <a:latin typeface="Calibri-Bold"/>
              </a:rPr>
              <a:t>keys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a table.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Wingdings-Regular"/>
              </a:rPr>
              <a:t>▪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a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hashtable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(shown on the bottom left):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</a:t>
            </a:r>
            <a:r>
              <a:rPr lang="en-US" altLang="zh-CN" b="0" i="0" dirty="0">
                <a:solidFill>
                  <a:srgbClr val="8C1515"/>
                </a:solidFill>
                <a:effectLst/>
                <a:latin typeface="Wingdings-Regular"/>
              </a:rPr>
              <a:t>▪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Each 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Calibri-Bold"/>
              </a:rPr>
              <a:t>query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(hash) maps to exactly one </a:t>
            </a:r>
            <a:r>
              <a:rPr lang="en-US" altLang="zh-CN" b="1" i="0" dirty="0">
                <a:solidFill>
                  <a:srgbClr val="00B050"/>
                </a:solidFill>
                <a:effectLst/>
                <a:latin typeface="Calibri-Bold"/>
              </a:rPr>
              <a:t>key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Calibri-Bold"/>
              </a:rPr>
              <a:t>-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Calibri-Bold"/>
              </a:rPr>
              <a:t>value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pair.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Wingdings-Regular"/>
              </a:rPr>
              <a:t>▪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(self-)attention (shown on the bottom right):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</a:t>
            </a:r>
            <a:r>
              <a:rPr lang="en-US" altLang="zh-CN" b="0" i="0" dirty="0">
                <a:solidFill>
                  <a:srgbClr val="8C1515"/>
                </a:solidFill>
                <a:effectLst/>
                <a:latin typeface="Wingdings-Regular"/>
              </a:rPr>
              <a:t>▪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Each 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Calibri-Bold"/>
              </a:rPr>
              <a:t>query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matches each </a:t>
            </a:r>
            <a:r>
              <a:rPr lang="en-US" altLang="zh-CN" b="1" i="0" dirty="0">
                <a:solidFill>
                  <a:srgbClr val="00B050"/>
                </a:solidFill>
                <a:effectLst/>
                <a:latin typeface="Calibri-Bold"/>
              </a:rPr>
              <a:t>key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varying degrees.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</a:t>
            </a:r>
            <a:r>
              <a:rPr lang="en-US" altLang="zh-CN" b="0" i="0" dirty="0">
                <a:solidFill>
                  <a:srgbClr val="8C1515"/>
                </a:solidFill>
                <a:effectLst/>
                <a:latin typeface="Wingdings-Regular"/>
              </a:rPr>
              <a:t>▪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return a sum of 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Calibri-Bold"/>
              </a:rPr>
              <a:t>values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weighted by the 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Calibri-Bold"/>
              </a:rPr>
              <a:t>query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US" altLang="zh-CN" b="1" i="0" dirty="0">
                <a:solidFill>
                  <a:srgbClr val="00B050"/>
                </a:solidFill>
                <a:effectLst/>
                <a:latin typeface="Calibri-Bold"/>
              </a:rPr>
              <a:t>key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match.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6" y="945861"/>
            <a:ext cx="10605992" cy="53992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4" y="904287"/>
            <a:ext cx="10644796" cy="507509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91" y="922351"/>
            <a:ext cx="7950178" cy="555796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5946" y="920621"/>
            <a:ext cx="1106579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Problem with words as discrete symbols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Example: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web search, if a user searches for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“Seattle motel”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we would like to match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documents containing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“Seattle hotel”</a:t>
            </a:r>
            <a:b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</a:br>
            <a:endParaRPr lang="en-US" altLang="zh-CN" sz="2400" b="0" i="0" dirty="0">
              <a:solidFill>
                <a:srgbClr val="8A007F"/>
              </a:solidFill>
              <a:effectLst/>
              <a:latin typeface="Calibri" panose="020F0502020204030204" pitchFamily="34" charset="0"/>
            </a:endParaRPr>
          </a:p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                                  </a:t>
            </a:r>
            <a:r>
              <a:rPr lang="en-US" altLang="zh-CN" sz="2400" b="0" i="0" dirty="0">
                <a:solidFill>
                  <a:srgbClr val="FF07EB"/>
                </a:solidFill>
                <a:effectLst/>
                <a:latin typeface="Calibri" panose="020F0502020204030204" pitchFamily="34" charset="0"/>
              </a:rPr>
              <a:t>motel = [0 0 0 0 0 0 0 0 0 0 1 0 0 0 0]</a:t>
            </a:r>
            <a:br>
              <a:rPr lang="en-US" altLang="zh-CN" sz="2400" b="0" i="0" dirty="0">
                <a:solidFill>
                  <a:srgbClr val="FF07EB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FF07EB"/>
                </a:solidFill>
                <a:effectLst/>
                <a:latin typeface="Calibri" panose="020F0502020204030204" pitchFamily="34" charset="0"/>
              </a:rPr>
              <a:t>                                               hotel = [0 0 0 0 0 0 0 1 0 0 0 0 0 0 0]</a:t>
            </a:r>
            <a:br>
              <a:rPr lang="en-US" altLang="zh-CN" sz="2400" b="0" i="0" dirty="0">
                <a:solidFill>
                  <a:srgbClr val="FF07EB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These two vectors are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orthogonal</a:t>
            </a:r>
            <a:b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There is no natural notion of </a:t>
            </a:r>
            <a:r>
              <a:rPr lang="en-US" altLang="zh-CN" sz="2400" b="1" i="0" dirty="0">
                <a:solidFill>
                  <a:srgbClr val="8A007F"/>
                </a:solidFill>
                <a:effectLst/>
                <a:latin typeface="Calibri-Bold"/>
              </a:rPr>
              <a:t>similarity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one-hot vectors!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Solution: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Could try to rely on WordNet’s list of synonyms to get similarity?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it is well-known to fail badly: incompleteness, etc.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Instead: learn to encode similarity in the vectors themselves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3"/>
          <a:stretch>
            <a:fillRect/>
          </a:stretch>
        </p:blipFill>
        <p:spPr>
          <a:xfrm>
            <a:off x="667911" y="2798379"/>
            <a:ext cx="10225376" cy="36823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3616" y="859066"/>
            <a:ext cx="107786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But attention isn't quite all you need!</a:t>
            </a:r>
            <a:b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Problem: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 there are no element-wise non-linearities,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selfattention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simply performing a re-averaging of the value vectors.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Easy fix: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Apply a feedforward layer to the output of attention,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providing non-linear activation (and additional expressive power).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3" t="23498" r="10657" b="57748"/>
          <a:stretch>
            <a:fillRect/>
          </a:stretch>
        </p:blipFill>
        <p:spPr>
          <a:xfrm>
            <a:off x="8505497" y="2151994"/>
            <a:ext cx="1300655" cy="10405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2"/>
          <a:stretch>
            <a:fillRect/>
          </a:stretch>
        </p:blipFill>
        <p:spPr>
          <a:xfrm>
            <a:off x="469127" y="1931275"/>
            <a:ext cx="11025664" cy="44297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7851" y="1007945"/>
            <a:ext cx="96918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But how do we make this work for deep networks?</a:t>
            </a:r>
            <a:b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2800" dirty="0"/>
            </a:b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4" y="848328"/>
            <a:ext cx="10326093" cy="56240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1" y="951520"/>
            <a:ext cx="11052313" cy="54144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1" y="876631"/>
            <a:ext cx="10603229" cy="5532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7"/>
          <a:stretch>
            <a:fillRect/>
          </a:stretch>
        </p:blipFill>
        <p:spPr>
          <a:xfrm>
            <a:off x="5336628" y="913661"/>
            <a:ext cx="6209669" cy="54791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7462" y="913661"/>
            <a:ext cx="4194311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Major issue!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We're almost done with the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Encoder, but we have a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major problem! Has anyone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spotted it?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Consider this sentence: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"Man eats small dinosaur."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Wait a minute, order doesn't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impact the network at all!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seems wrong given that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word order does have meaning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many languages, including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English!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/>
          <a:stretch>
            <a:fillRect/>
          </a:stretch>
        </p:blipFill>
        <p:spPr>
          <a:xfrm>
            <a:off x="580446" y="1718441"/>
            <a:ext cx="10871672" cy="47951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1092" y="968856"/>
            <a:ext cx="104091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Solution: </a:t>
            </a:r>
            <a: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Inject Order Information through Positional Encodings!</a:t>
            </a:r>
            <a:b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br>
              <a:rPr lang="en-US" altLang="zh-CN" sz="2800" dirty="0"/>
            </a:b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5" b="1"/>
          <a:stretch>
            <a:fillRect/>
          </a:stretch>
        </p:blipFill>
        <p:spPr>
          <a:xfrm>
            <a:off x="795130" y="3547243"/>
            <a:ext cx="10296352" cy="30284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5130" y="865272"/>
            <a:ext cx="1072449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Fixing the first self-attention problem: </a:t>
            </a:r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sequence order</a:t>
            </a:r>
            <a:endParaRPr lang="en-US" altLang="zh-CN" sz="32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 self-attention doesn’t build in order information, we need to encode the order of the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sentence in our keys, queries, and values.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Consider representing each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sequence index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a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vector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7" b="59825"/>
          <a:stretch>
            <a:fillRect/>
          </a:stretch>
        </p:blipFill>
        <p:spPr>
          <a:xfrm>
            <a:off x="537626" y="2969442"/>
            <a:ext cx="10296352" cy="42304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2" b="34395"/>
          <a:stretch>
            <a:fillRect/>
          </a:stretch>
        </p:blipFill>
        <p:spPr>
          <a:xfrm>
            <a:off x="642284" y="2270234"/>
            <a:ext cx="10906800" cy="2333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2284" y="936194"/>
            <a:ext cx="100702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Position representation vectors through sinusoids (original)</a:t>
            </a:r>
            <a:r>
              <a:rPr lang="en-US" altLang="zh-CN" sz="2800" dirty="0"/>
              <a:t> </a:t>
            </a:r>
            <a:br>
              <a:rPr lang="en-US" altLang="zh-CN" sz="2800" dirty="0"/>
            </a:b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642283" y="1618603"/>
            <a:ext cx="109847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Sinusoidal position representations: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concatenate sinusoidal functions of varying periods: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642283" y="4583713"/>
            <a:ext cx="107726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Pros: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Periodicity indicates that maybe “absolute position” isn’t as important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Maybe can extrapolate to longer sequences as periods restart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learnable; also the extrapolation doesn’t really work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0" b="5598"/>
          <a:stretch>
            <a:fillRect/>
          </a:stretch>
        </p:blipFill>
        <p:spPr>
          <a:xfrm>
            <a:off x="688158" y="2230821"/>
            <a:ext cx="10815052" cy="40267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86562" y="6184999"/>
            <a:ext cx="4335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4198B5"/>
                </a:solidFill>
                <a:effectLst/>
                <a:latin typeface="Calibri" panose="020F0502020204030204" pitchFamily="34" charset="0"/>
                <a:hlinkClick r:id="rId3"/>
              </a:rPr>
              <a:t>Table and Equations From [Shaw et al., 2018]</a:t>
            </a:r>
            <a:r>
              <a:rPr lang="en-US" altLang="zh-CN" dirty="0">
                <a:hlinkClick r:id="rId3"/>
              </a:rPr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55734" y="997197"/>
            <a:ext cx="9566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Extension: Self-Attention w/ Relative Position Encodings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807981" y="1520417"/>
            <a:ext cx="109609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Key Insight: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most salient position information is the relationship (e.g. “cat” is the word before “eat”)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between words, rather than their absolute position (e.g. “cat” is word 2).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39"/>
          <a:stretch>
            <a:fillRect/>
          </a:stretch>
        </p:blipFill>
        <p:spPr>
          <a:xfrm>
            <a:off x="875210" y="4664990"/>
            <a:ext cx="9935050" cy="18115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6684" y="1000623"/>
            <a:ext cx="11182028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Representing words by their context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endParaRPr lang="en-US" altLang="zh-CN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Distributional semantics: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A word’s meaning is given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   by the words that frequently appear close-by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ArialMT"/>
              </a:rPr>
              <a:t>• </a:t>
            </a:r>
            <a:r>
              <a:rPr lang="en-US" altLang="zh-CN" sz="2400" b="0" i="1" dirty="0">
                <a:solidFill>
                  <a:srgbClr val="0070C0"/>
                </a:solidFill>
                <a:effectLst/>
                <a:latin typeface="Calibri-Italic"/>
              </a:rPr>
              <a:t>“You shall know a word by the company it keeps”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(J. R. Firth 1957: 11)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One of the most successful ideas of modern statistical NLP!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 a word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w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appears in a text, its </a:t>
            </a:r>
            <a:r>
              <a:rPr lang="en-US" altLang="zh-CN" sz="2400" b="1" i="0" dirty="0">
                <a:solidFill>
                  <a:srgbClr val="8A007F"/>
                </a:solidFill>
                <a:effectLst/>
                <a:latin typeface="Calibri-Bold"/>
              </a:rPr>
              <a:t>context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the set of words that appear nearby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(within a fixed-size window).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use the many contexts of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w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build up a representation of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w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2"/>
          <a:stretch>
            <a:fillRect/>
          </a:stretch>
        </p:blipFill>
        <p:spPr>
          <a:xfrm>
            <a:off x="623747" y="2002221"/>
            <a:ext cx="10444469" cy="44076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3259" y="909223"/>
            <a:ext cx="111149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Multi-Headed Self-Attention: k heads are better than 1!</a:t>
            </a:r>
            <a:b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High-Level Idea: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Let's perform self-attention multiple times in parallel and combine the results.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9" t="24953"/>
          <a:stretch>
            <a:fillRect/>
          </a:stretch>
        </p:blipFill>
        <p:spPr>
          <a:xfrm>
            <a:off x="7772400" y="2254468"/>
            <a:ext cx="2977764" cy="41537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7264" y="794802"/>
            <a:ext cx="1075496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The Transformer Encoder: </a:t>
            </a:r>
            <a:r>
              <a:rPr lang="en-US" altLang="zh-CN" sz="3600" b="1" i="0" dirty="0">
                <a:solidFill>
                  <a:srgbClr val="007C92"/>
                </a:solidFill>
                <a:effectLst/>
                <a:latin typeface="Calibri-Bold"/>
              </a:rPr>
              <a:t>Multi-headed Self-Attention</a:t>
            </a:r>
            <a:br>
              <a:rPr lang="en-US" altLang="zh-CN" sz="36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if we want to look in multiple places in the sentence at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once?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word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𝑖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self-attention “looks” where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𝑥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CambriaMath"/>
              </a:rPr>
              <a:t>𝑖⊤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𝑄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⊤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𝐾𝑥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CambriaMath"/>
              </a:rPr>
              <a:t>𝑗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high, but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maybe we want to focus on different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𝑗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different reasons?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We’ll define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multiple attention “heads”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through multiple Q,K,V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matrices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,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𝑄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ℓ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,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𝐾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ℓ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,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𝑉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ℓ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∈ ℝ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CambriaMath"/>
              </a:rPr>
              <a:t>𝑑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×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CambriaMath"/>
              </a:rPr>
              <a:t>𝑑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CambriaMath"/>
              </a:rPr>
              <a:t>ℎ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where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ℎ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the number of attention heads,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and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ℓ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ranges from 1 to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ℎ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Each attention head performs attention independently: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output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ℓ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=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ambriaMath"/>
              </a:rPr>
              <a:t>softmax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𝑋𝑄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ℓ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𝐾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ℓ⊤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𝑋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⊤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∗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𝑋𝑉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ℓ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where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output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ℓ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∈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      ℝ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CambriaMath"/>
              </a:rPr>
              <a:t>𝑑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/ℎ</a:t>
            </a:r>
            <a:b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the outputs of all the heads are combined!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output =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𝑌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[output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1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; … ;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ambriaMath"/>
              </a:rPr>
              <a:t>output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ambriaMath"/>
              </a:rPr>
              <a:t>ℎ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]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where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CambriaMath"/>
              </a:rPr>
              <a:t>𝑌 ∈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mbriaMath"/>
              </a:rPr>
              <a:t>ℝ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CambriaMath"/>
              </a:rPr>
              <a:t>𝑑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ambriaMath"/>
              </a:rPr>
              <a:t>×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CambriaMath"/>
              </a:rPr>
              <a:t>𝑑</a:t>
            </a:r>
            <a:endParaRPr lang="en-US" altLang="zh-CN" sz="1600" b="0" i="0" dirty="0">
              <a:solidFill>
                <a:srgbClr val="000000"/>
              </a:solidFill>
              <a:effectLst/>
              <a:latin typeface="CambriaMath"/>
            </a:endParaRPr>
          </a:p>
          <a:p>
            <a:br>
              <a:rPr lang="zh-CN" altLang="en-US" sz="1600" b="0" i="0" dirty="0">
                <a:solidFill>
                  <a:srgbClr val="000000"/>
                </a:solidFill>
                <a:effectLst/>
                <a:latin typeface="CambriaMath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Each head gets to “look” at different things, and construct value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vectors differently.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9" y="823518"/>
            <a:ext cx="10216361" cy="571245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9" t="30744"/>
          <a:stretch>
            <a:fillRect/>
          </a:stretch>
        </p:blipFill>
        <p:spPr>
          <a:xfrm>
            <a:off x="5328744" y="2514599"/>
            <a:ext cx="6013483" cy="35840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2672" y="874455"/>
            <a:ext cx="100859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Decoder: Masked Multi-Head Self-Attention</a:t>
            </a:r>
            <a:b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Problem: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do we keep the decoder from “cheating”? If we have a language modeling objective, can't the network just look ahead and "see" the answer?</a:t>
            </a:r>
            <a:endParaRPr lang="en-US" altLang="zh-CN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Solution: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Masked Multi-Head Attention. At a high-level, we hide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(mask) information about future tokens from the model.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09" y="914400"/>
            <a:ext cx="8580570" cy="54307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1" y="935375"/>
            <a:ext cx="11084706" cy="55608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23" y="927804"/>
            <a:ext cx="10091975" cy="545709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58"/>
          <a:stretch>
            <a:fillRect/>
          </a:stretch>
        </p:blipFill>
        <p:spPr>
          <a:xfrm>
            <a:off x="747423" y="2822028"/>
            <a:ext cx="10091975" cy="35266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2830" y="1015062"/>
            <a:ext cx="57164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Decoder: Finishing touches!</a:t>
            </a:r>
            <a:b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a feed forward layer (with residual connections and layer norm)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6"/>
          <a:stretch>
            <a:fillRect/>
          </a:stretch>
        </p:blipFill>
        <p:spPr>
          <a:xfrm>
            <a:off x="5912069" y="927804"/>
            <a:ext cx="4882038" cy="539348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2830" y="1015062"/>
            <a:ext cx="57164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Decoder: Finishing touches!</a:t>
            </a:r>
            <a:b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a feed forward layer (with residual connections and layer norm)</a:t>
            </a:r>
            <a:r>
              <a:rPr lang="en-US" altLang="zh-CN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a final linear layer to project the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embeddings into a much longer vector of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length vocab size (logits)</a:t>
            </a:r>
            <a:r>
              <a:rPr lang="en-US" altLang="zh-CN" sz="2000" dirty="0"/>
              <a:t> </a:t>
            </a:r>
            <a:endParaRPr lang="en-US" altLang="zh-CN" sz="2000" dirty="0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1"/>
          <a:stretch>
            <a:fillRect/>
          </a:stretch>
        </p:blipFill>
        <p:spPr>
          <a:xfrm>
            <a:off x="5975131" y="934923"/>
            <a:ext cx="4794468" cy="54097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2830" y="1015062"/>
            <a:ext cx="57164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Decoder: Finishing touches!</a:t>
            </a:r>
            <a:b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a feed forward layer (with residual connections and layer norm)</a:t>
            </a:r>
            <a:r>
              <a:rPr lang="en-US" altLang="zh-CN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a final linear layer to project the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embeddings into a much longer vector of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length vocab size (logits)</a:t>
            </a:r>
            <a:r>
              <a:rPr lang="en-US" altLang="zh-CN" sz="2000" dirty="0"/>
              <a:t> </a:t>
            </a:r>
            <a:endParaRPr lang="en-US" altLang="zh-CN" sz="2000" dirty="0"/>
          </a:p>
          <a:p>
            <a:endParaRPr lang="en-US" altLang="zh-CN" sz="2000" b="0" i="0" dirty="0">
              <a:solidFill>
                <a:srgbClr val="8C1515"/>
              </a:solidFill>
              <a:effectLst/>
              <a:latin typeface="Times" panose="02020603050405020304" pitchFamily="18" charset="0"/>
            </a:endParaRPr>
          </a:p>
          <a:p>
            <a:r>
              <a:rPr lang="en-US" altLang="zh-CN" sz="2000" b="0" i="0" dirty="0">
                <a:solidFill>
                  <a:srgbClr val="8C1515"/>
                </a:solidFill>
                <a:effectLst/>
                <a:latin typeface="Times" panose="02020603050405020304" pitchFamily="18" charset="0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a final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softmax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generate a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probability distribution of possible next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words!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en-US" altLang="zh-CN" sz="2000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Word2Vec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1" b="13669"/>
          <a:stretch>
            <a:fillRect/>
          </a:stretch>
        </p:blipFill>
        <p:spPr>
          <a:xfrm>
            <a:off x="667895" y="2774197"/>
            <a:ext cx="10658787" cy="30221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690" y="944314"/>
            <a:ext cx="1132151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Word vectors</a:t>
            </a:r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will build a dense vector for each word, chosen so that it is similar to vectors of words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 appear in similar contexts, measuring similarity as the vector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dot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(scalar)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product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85241" y="5657671"/>
            <a:ext cx="11321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Note: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word vectors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are also called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(word) embeddings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(neural) word representations</a:t>
            </a:r>
            <a:b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They are a </a:t>
            </a:r>
            <a:r>
              <a:rPr lang="en-US" altLang="zh-CN" sz="2400" b="0" i="0" dirty="0">
                <a:solidFill>
                  <a:srgbClr val="8A007F"/>
                </a:solidFill>
                <a:effectLst/>
                <a:latin typeface="Calibri" panose="020F0502020204030204" pitchFamily="34" charset="0"/>
              </a:rPr>
              <a:t>distributed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representation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Transformers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75" y="922019"/>
            <a:ext cx="7144640" cy="54697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5327731" y="47699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目录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00783" y="2249907"/>
            <a:ext cx="7772400" cy="4114800"/>
          </a:xfrm>
          <a:prstGeom prst="rect">
            <a:avLst/>
          </a:prstGeom>
        </p:spPr>
        <p:txBody>
          <a:bodyPr/>
          <a:lstStyle>
            <a:lvl1pPr marL="234315" indent="-234315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Char char="•"/>
              <a:defRPr sz="336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6915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88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2pPr>
            <a:lvl3pPr marL="11487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3pPr>
            <a:lvl4pPr marL="16059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4pPr>
            <a:lvl5pPr marL="2063115" indent="-228600" algn="l" rtl="0" eaLnBrk="0" fontAlgn="base" hangingPunct="0">
              <a:lnSpc>
                <a:spcPts val="3000"/>
              </a:lnSpc>
              <a:spcBef>
                <a:spcPts val="72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Char char="•"/>
              <a:defRPr sz="192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5pPr>
            <a:lvl6pPr marL="261175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6pPr>
            <a:lvl7pPr marL="316039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7pPr>
            <a:lvl8pPr marL="370903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8pPr>
            <a:lvl9pPr marL="4257675" indent="-228600"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44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1 Word2Vec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2 Seq2Seq Models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3 Transformers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kern="0" dirty="0">
                <a:solidFill>
                  <a:srgbClr val="055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 LLMs</a:t>
            </a:r>
            <a:r>
              <a:rPr lang="zh-CN" altLang="en-US" sz="3200" kern="0" dirty="0">
                <a:solidFill>
                  <a:srgbClr val="055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solidFill>
                <a:srgbClr val="055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34082" y="1012738"/>
            <a:ext cx="8231893" cy="1143000"/>
          </a:xfrm>
          <a:prstGeom prst="rect">
            <a:avLst/>
          </a:prstGeom>
        </p:spPr>
        <p:txBody>
          <a:bodyPr/>
          <a:lstStyle>
            <a:lvl1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2pPr>
            <a:lvl3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3pPr>
            <a:lvl4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4pPr>
            <a:lvl5pPr marL="1028700" indent="-1028700" algn="l" rtl="0" eaLnBrk="0" fontAlgn="base" hangingPunct="0">
              <a:spcBef>
                <a:spcPct val="0"/>
              </a:spcBef>
              <a:spcAft>
                <a:spcPct val="0"/>
              </a:spcAft>
              <a:defRPr sz="39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5pPr>
            <a:lvl6pPr marL="157734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12598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267462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223260" indent="-1028700" algn="l" rtl="0" fontAlgn="base">
              <a:spcBef>
                <a:spcPct val="0"/>
              </a:spcBef>
              <a:spcAft>
                <a:spcPct val="0"/>
              </a:spcAft>
              <a:defRPr sz="3960"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章 </a:t>
            </a:r>
            <a:r>
              <a:rPr lang="en-US" altLang="zh-CN" sz="6000" kern="0" dirty="0">
                <a:latin typeface="黑体" panose="02010609060101010101" pitchFamily="49" charset="-122"/>
                <a:ea typeface="黑体" panose="02010609060101010101" pitchFamily="49" charset="-122"/>
              </a:rPr>
              <a:t>Intro to NLP</a:t>
            </a:r>
            <a:endParaRPr lang="en-US" altLang="zh-CN" sz="6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7" y="975408"/>
            <a:ext cx="9723341" cy="55401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8" b="26938"/>
          <a:stretch>
            <a:fillRect/>
          </a:stretch>
        </p:blipFill>
        <p:spPr>
          <a:xfrm>
            <a:off x="777941" y="1702676"/>
            <a:ext cx="9005642" cy="32476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87920" y="4950372"/>
            <a:ext cx="76502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Key ideas in pretraining</a:t>
            </a:r>
            <a:b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Make sure your model can process large-scale, diverse datasets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Don’t use labeled data (otherwise you can’t scale!)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Compute-aware scaling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681858" y="902321"/>
            <a:ext cx="95184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Pretraining – scaling unsupervised learning on the internet</a:t>
            </a:r>
            <a:b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</a:br>
            <a:br>
              <a:rPr lang="en-US" altLang="zh-CN" sz="2800" dirty="0"/>
            </a:b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5147" y="1008580"/>
            <a:ext cx="10093873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  <a:t>Motivating word meaning and context</a:t>
            </a:r>
            <a:endParaRPr lang="en-US" altLang="zh-CN" sz="32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32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Recall the adage we mentioned at the beginning of the course: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</a:t>
            </a:r>
            <a:r>
              <a:rPr lang="en-US" altLang="zh-CN" sz="2400" b="0" i="1" dirty="0">
                <a:solidFill>
                  <a:srgbClr val="007C92"/>
                </a:solidFill>
                <a:effectLst/>
                <a:latin typeface="Calibri-Italic"/>
              </a:rPr>
              <a:t>“You shall know a word by the company it keeps”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(J. R. Firth 1957: 11)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quote is a summary of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distributional semantics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and motivated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word2vec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But: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</a:t>
            </a: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“… the complete meaning of a word is always contextual,</a:t>
            </a:r>
            <a:b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        and no study of meaning apart from a complete context</a:t>
            </a:r>
            <a:b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        can be taken seriously.”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(J. R. Firth 1935)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Consider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I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Calibri-BoldItalic"/>
              </a:rPr>
              <a:t>record 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Calibri-Italic"/>
              </a:rPr>
              <a:t>the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Calibri-BoldItalic"/>
              </a:rPr>
              <a:t>record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the two instances of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Calibri-BoldItalic"/>
              </a:rPr>
              <a:t>record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mean different things.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0" t="17165"/>
          <a:stretch>
            <a:fillRect/>
          </a:stretch>
        </p:blipFill>
        <p:spPr>
          <a:xfrm>
            <a:off x="6440214" y="1923393"/>
            <a:ext cx="4193302" cy="45251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1142" y="877752"/>
            <a:ext cx="8517320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Where we were: </a:t>
            </a:r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pretrained word embeddings</a:t>
            </a:r>
            <a:endParaRPr lang="en-US" altLang="zh-CN" sz="28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Circa 2015: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Start with pretrained word embeddings (no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context!)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Learn how to incorporate context in an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LSTM or Transformer while training on the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task.</a:t>
            </a:r>
            <a:endParaRPr lang="en-US" altLang="zh-CN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Some issues to think about:</a:t>
            </a:r>
            <a:b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training data we have for our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downstream task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(like question answering)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must be sufficient to teach all contextual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aspects of language.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Most of the parameters in our network are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randomly initialized!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3" t="17808"/>
          <a:stretch>
            <a:fillRect/>
          </a:stretch>
        </p:blipFill>
        <p:spPr>
          <a:xfrm>
            <a:off x="6818586" y="1860330"/>
            <a:ext cx="4217824" cy="45700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3323" y="951197"/>
            <a:ext cx="7866993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Where we’re going: </a:t>
            </a:r>
            <a: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  <a:t>pretraining whole models</a:t>
            </a:r>
            <a:endParaRPr lang="en-US" altLang="zh-CN" sz="2800" b="1" i="0" dirty="0">
              <a:solidFill>
                <a:srgbClr val="007C92"/>
              </a:solidFill>
              <a:effectLst/>
              <a:latin typeface="Calibri-Bold"/>
            </a:endParaRPr>
          </a:p>
          <a:p>
            <a:br>
              <a:rPr lang="en-US" altLang="zh-CN" sz="2800" b="1" i="0" dirty="0">
                <a:solidFill>
                  <a:srgbClr val="007C92"/>
                </a:solidFill>
                <a:effectLst/>
                <a:latin typeface="Calibri-Bold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modern NLP: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(or almost all) parameters in NLP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networks are initialized via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pretraining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Pretraining methods hide parts of the input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 the model, and train the model to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reconstruct those parts.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has been exceptionally effective at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building strong: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ArialMT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representations of language</a:t>
            </a:r>
            <a:b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ArialMT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parameter initializations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strong NLP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models.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</a:t>
            </a:r>
            <a:r>
              <a:rPr lang="en-US" altLang="zh-CN" sz="2000" b="0" i="0" dirty="0">
                <a:solidFill>
                  <a:srgbClr val="007C92"/>
                </a:solidFill>
                <a:effectLst/>
                <a:latin typeface="ArialMT"/>
              </a:rPr>
              <a:t>•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Calibri-Bold"/>
              </a:rPr>
              <a:t>Probability distributions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over language that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we can sample from</a:t>
            </a:r>
            <a:br>
              <a:rPr lang="en-US" altLang="zh-C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1" t="26278"/>
          <a:stretch>
            <a:fillRect/>
          </a:stretch>
        </p:blipFill>
        <p:spPr>
          <a:xfrm>
            <a:off x="7291552" y="2420007"/>
            <a:ext cx="4415134" cy="36627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79890" y="1109238"/>
            <a:ext cx="2904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4198B5"/>
                </a:solidFill>
                <a:effectLst/>
                <a:latin typeface="Calibri" panose="020F0502020204030204" pitchFamily="34" charset="0"/>
                <a:hlinkClick r:id="rId3"/>
              </a:rPr>
              <a:t>[Dai and Le, 2015]</a:t>
            </a:r>
            <a:r>
              <a:rPr lang="en-US" altLang="zh-CN" sz="2800" dirty="0">
                <a:hlinkClick r:id="rId3"/>
              </a:rPr>
              <a:t> 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604672" y="1093849"/>
            <a:ext cx="70731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Pretraining through language modeling</a:t>
            </a:r>
            <a:r>
              <a:rPr lang="en-US" altLang="zh-CN" sz="3200" dirty="0"/>
              <a:t> </a:t>
            </a:r>
            <a:br>
              <a:rPr lang="en-US" altLang="zh-CN" sz="3200" dirty="0"/>
            </a:b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604672" y="1978499"/>
            <a:ext cx="62194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Recall the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language modeling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task: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mbriaMath"/>
              </a:rPr>
              <a:t>                            ,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probability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distribution over words given their past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contexts.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Arial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There’s lots of data for this! (In English.)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  <a:t>Pretraining through language modeling:</a:t>
            </a:r>
            <a:br>
              <a:rPr lang="en-US" altLang="zh-CN" sz="24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 a neural network to perform language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modeling on a large amount of text.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8C1515"/>
                </a:solidFill>
                <a:effectLst/>
                <a:latin typeface="TimesNewRomanPSMT"/>
              </a:rPr>
              <a:t>•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Save the network parameters.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t="26278" r="72852" b="65149"/>
          <a:stretch>
            <a:fillRect/>
          </a:stretch>
        </p:blipFill>
        <p:spPr>
          <a:xfrm>
            <a:off x="1768366" y="2364826"/>
            <a:ext cx="1804163" cy="42596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7"/>
          <a:stretch>
            <a:fillRect/>
          </a:stretch>
        </p:blipFill>
        <p:spPr>
          <a:xfrm>
            <a:off x="779228" y="2569779"/>
            <a:ext cx="10401632" cy="3640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5147" y="942044"/>
            <a:ext cx="1034612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The Pretraining / Finetuning Paradigm</a:t>
            </a:r>
            <a:endParaRPr lang="en-US" altLang="zh-CN" sz="3200" b="0" i="0" dirty="0">
              <a:solidFill>
                <a:srgbClr val="007C92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Pretraining can improve NLP applications by serving as parameter initialization.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12192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1" y="26670"/>
            <a:ext cx="1219136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LLMs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228" y="1"/>
            <a:ext cx="728916" cy="72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5"/>
          <a:stretch>
            <a:fillRect/>
          </a:stretch>
        </p:blipFill>
        <p:spPr>
          <a:xfrm>
            <a:off x="683812" y="2648607"/>
            <a:ext cx="10287402" cy="36249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7606" y="1012802"/>
            <a:ext cx="110161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  <a:t>Stochastic gradient descent and pretrain/finetune</a:t>
            </a:r>
            <a:endParaRPr lang="en-US" altLang="zh-CN" sz="3200" b="0" i="0" dirty="0">
              <a:solidFill>
                <a:srgbClr val="007C92"/>
              </a:solidFill>
              <a:effectLst/>
              <a:latin typeface="Calibri" panose="020F0502020204030204" pitchFamily="34" charset="0"/>
            </a:endParaRPr>
          </a:p>
          <a:p>
            <a:br>
              <a:rPr lang="en-US" altLang="zh-CN" sz="3200" b="0" i="0" dirty="0">
                <a:solidFill>
                  <a:srgbClr val="007C92"/>
                </a:solidFill>
                <a:effectLst/>
                <a:latin typeface="Calibri" panose="020F0502020204030204" pitchFamily="34" charset="0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Why should pretraining and finetuning help, from a “training neural nets” perspective?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commondata" val="eyJoZGlkIjoiZWI1YTJmMzNmZGM4ZGRhZWVmNDNjZjlkMzBlZDg4Nm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30017</Words>
  <Application>WPS 演示</Application>
  <PresentationFormat>宽屏</PresentationFormat>
  <Paragraphs>680</Paragraphs>
  <Slides>161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89" baseType="lpstr">
      <vt:lpstr>Arial</vt:lpstr>
      <vt:lpstr>宋体</vt:lpstr>
      <vt:lpstr>Wingdings</vt:lpstr>
      <vt:lpstr>Tahoma</vt:lpstr>
      <vt:lpstr>微软雅黑</vt:lpstr>
      <vt:lpstr>黑体</vt:lpstr>
      <vt:lpstr>Verdana</vt:lpstr>
      <vt:lpstr>Calibri-Italic</vt:lpstr>
      <vt:lpstr>Segoe Print</vt:lpstr>
      <vt:lpstr>Calibri</vt:lpstr>
      <vt:lpstr>Times New Roman</vt:lpstr>
      <vt:lpstr>Times</vt:lpstr>
      <vt:lpstr>Bookman Old Style</vt:lpstr>
      <vt:lpstr>Calibri-Bold</vt:lpstr>
      <vt:lpstr>ArialMT</vt:lpstr>
      <vt:lpstr>TimesNewRomanPSMT</vt:lpstr>
      <vt:lpstr>等线</vt:lpstr>
      <vt:lpstr>Arial Unicode MS</vt:lpstr>
      <vt:lpstr>等线 Light</vt:lpstr>
      <vt:lpstr>Wingdings-Regular</vt:lpstr>
      <vt:lpstr>CambriaMath</vt:lpstr>
      <vt:lpstr>MS-Gothic</vt:lpstr>
      <vt:lpstr>MicrosoftJhengHeiRegular</vt:lpstr>
      <vt:lpstr>YuGothic-Regular</vt:lpstr>
      <vt:lpstr>Calibri-BoldItalic</vt:lpstr>
      <vt:lpstr>PMingLiU</vt:lpstr>
      <vt:lpstr>BatangChe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Zifan Wu</dc:creator>
  <cp:lastModifiedBy>赖韩江</cp:lastModifiedBy>
  <cp:revision>162</cp:revision>
  <dcterms:created xsi:type="dcterms:W3CDTF">2024-05-17T13:00:00Z</dcterms:created>
  <dcterms:modified xsi:type="dcterms:W3CDTF">2024-06-04T06:39:37Z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83C3DBDFADD04976ABED6B4702F4351F_12</vt:lpwstr>
  </property>
  <property fmtid="{D5CDD505-2E9C-101B-9397-08002B2CF9AE}" pid="3" name="KSOProductBuildVer">
    <vt:lpwstr>2052-12.1.0.16929</vt:lpwstr>
  </property>
</Properties>
</file>